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117"/>
  </p:notesMasterIdLst>
  <p:sldIdLst>
    <p:sldId id="446" r:id="rId2"/>
    <p:sldId id="261" r:id="rId3"/>
    <p:sldId id="721" r:id="rId4"/>
    <p:sldId id="523" r:id="rId5"/>
    <p:sldId id="691" r:id="rId6"/>
    <p:sldId id="692" r:id="rId7"/>
    <p:sldId id="693" r:id="rId8"/>
    <p:sldId id="694" r:id="rId9"/>
    <p:sldId id="695" r:id="rId10"/>
    <p:sldId id="696" r:id="rId11"/>
    <p:sldId id="698" r:id="rId12"/>
    <p:sldId id="697" r:id="rId13"/>
    <p:sldId id="699" r:id="rId14"/>
    <p:sldId id="622" r:id="rId15"/>
    <p:sldId id="667" r:id="rId16"/>
    <p:sldId id="700" r:id="rId17"/>
    <p:sldId id="701" r:id="rId18"/>
    <p:sldId id="702" r:id="rId19"/>
    <p:sldId id="704" r:id="rId20"/>
    <p:sldId id="705" r:id="rId21"/>
    <p:sldId id="706" r:id="rId22"/>
    <p:sldId id="703" r:id="rId23"/>
    <p:sldId id="707" r:id="rId24"/>
    <p:sldId id="708" r:id="rId25"/>
    <p:sldId id="709" r:id="rId26"/>
    <p:sldId id="710" r:id="rId27"/>
    <p:sldId id="712" r:id="rId28"/>
    <p:sldId id="713" r:id="rId29"/>
    <p:sldId id="714" r:id="rId30"/>
    <p:sldId id="715" r:id="rId31"/>
    <p:sldId id="711" r:id="rId32"/>
    <p:sldId id="717" r:id="rId33"/>
    <p:sldId id="716" r:id="rId34"/>
    <p:sldId id="718" r:id="rId35"/>
    <p:sldId id="719" r:id="rId36"/>
    <p:sldId id="720" r:id="rId37"/>
    <p:sldId id="723" r:id="rId38"/>
    <p:sldId id="722" r:id="rId39"/>
    <p:sldId id="724" r:id="rId40"/>
    <p:sldId id="726" r:id="rId41"/>
    <p:sldId id="727" r:id="rId42"/>
    <p:sldId id="728" r:id="rId43"/>
    <p:sldId id="729" r:id="rId44"/>
    <p:sldId id="730" r:id="rId45"/>
    <p:sldId id="734" r:id="rId46"/>
    <p:sldId id="731" r:id="rId47"/>
    <p:sldId id="733" r:id="rId48"/>
    <p:sldId id="735" r:id="rId49"/>
    <p:sldId id="737" r:id="rId50"/>
    <p:sldId id="738" r:id="rId51"/>
    <p:sldId id="739" r:id="rId52"/>
    <p:sldId id="745" r:id="rId53"/>
    <p:sldId id="744" r:id="rId54"/>
    <p:sldId id="746" r:id="rId55"/>
    <p:sldId id="736" r:id="rId56"/>
    <p:sldId id="740" r:id="rId57"/>
    <p:sldId id="741" r:id="rId58"/>
    <p:sldId id="742" r:id="rId59"/>
    <p:sldId id="743" r:id="rId60"/>
    <p:sldId id="748" r:id="rId61"/>
    <p:sldId id="749" r:id="rId62"/>
    <p:sldId id="750" r:id="rId63"/>
    <p:sldId id="747" r:id="rId64"/>
    <p:sldId id="751" r:id="rId65"/>
    <p:sldId id="752" r:id="rId66"/>
    <p:sldId id="753" r:id="rId67"/>
    <p:sldId id="754" r:id="rId68"/>
    <p:sldId id="765" r:id="rId69"/>
    <p:sldId id="762" r:id="rId70"/>
    <p:sldId id="763" r:id="rId71"/>
    <p:sldId id="761" r:id="rId72"/>
    <p:sldId id="764" r:id="rId73"/>
    <p:sldId id="767" r:id="rId74"/>
    <p:sldId id="768" r:id="rId75"/>
    <p:sldId id="769" r:id="rId76"/>
    <p:sldId id="757" r:id="rId77"/>
    <p:sldId id="758" r:id="rId78"/>
    <p:sldId id="759" r:id="rId79"/>
    <p:sldId id="772" r:id="rId80"/>
    <p:sldId id="794" r:id="rId81"/>
    <p:sldId id="795" r:id="rId82"/>
    <p:sldId id="797" r:id="rId83"/>
    <p:sldId id="796" r:id="rId84"/>
    <p:sldId id="798" r:id="rId85"/>
    <p:sldId id="799" r:id="rId86"/>
    <p:sldId id="800" r:id="rId87"/>
    <p:sldId id="756" r:id="rId88"/>
    <p:sldId id="755" r:id="rId89"/>
    <p:sldId id="630" r:id="rId90"/>
    <p:sldId id="771" r:id="rId91"/>
    <p:sldId id="801" r:id="rId92"/>
    <p:sldId id="802" r:id="rId93"/>
    <p:sldId id="773" r:id="rId94"/>
    <p:sldId id="774" r:id="rId95"/>
    <p:sldId id="775" r:id="rId96"/>
    <p:sldId id="776" r:id="rId97"/>
    <p:sldId id="777" r:id="rId98"/>
    <p:sldId id="778" r:id="rId99"/>
    <p:sldId id="779" r:id="rId100"/>
    <p:sldId id="780" r:id="rId101"/>
    <p:sldId id="783" r:id="rId102"/>
    <p:sldId id="781" r:id="rId103"/>
    <p:sldId id="782" r:id="rId104"/>
    <p:sldId id="598" r:id="rId105"/>
    <p:sldId id="770" r:id="rId106"/>
    <p:sldId id="784" r:id="rId107"/>
    <p:sldId id="785" r:id="rId108"/>
    <p:sldId id="786" r:id="rId109"/>
    <p:sldId id="787" r:id="rId110"/>
    <p:sldId id="788" r:id="rId111"/>
    <p:sldId id="789" r:id="rId112"/>
    <p:sldId id="790" r:id="rId113"/>
    <p:sldId id="791" r:id="rId114"/>
    <p:sldId id="792" r:id="rId115"/>
    <p:sldId id="482" r:id="rId116"/>
  </p:sldIdLst>
  <p:sldSz cx="12192000" cy="6858000"/>
  <p:notesSz cx="6670675" cy="97774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F58532"/>
    <a:srgbClr val="A8BDE4"/>
    <a:srgbClr val="DCE5F4"/>
    <a:srgbClr val="C5E0F5"/>
    <a:srgbClr val="DEE6F4"/>
    <a:srgbClr val="55A2EA"/>
    <a:srgbClr val="185194"/>
    <a:srgbClr val="F58334"/>
    <a:srgbClr val="F37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17" autoAdjust="0"/>
    <p:restoredTop sz="92996"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056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0569"/>
          </a:xfrm>
          <a:prstGeom prst="rect">
            <a:avLst/>
          </a:prstGeom>
        </p:spPr>
        <p:txBody>
          <a:bodyPr vert="horz" lIns="91440" tIns="45720" rIns="91440" bIns="45720" rtlCol="0"/>
          <a:lstStyle>
            <a:lvl1pPr algn="r">
              <a:defRPr sz="1200"/>
            </a:lvl1pPr>
          </a:lstStyle>
          <a:p>
            <a:fld id="{DE55EA4C-C730-45EE-962B-B75D339BE598}" type="datetimeFigureOut">
              <a:rPr lang="en-US" smtClean="0"/>
              <a:t>6/26/2024</a:t>
            </a:fld>
            <a:endParaRPr lang="en-US"/>
          </a:p>
        </p:txBody>
      </p:sp>
      <p:sp>
        <p:nvSpPr>
          <p:cNvPr id="4" name="Slide Image Placeholder 3"/>
          <p:cNvSpPr>
            <a:spLocks noGrp="1" noRot="1" noChangeAspect="1"/>
          </p:cNvSpPr>
          <p:nvPr>
            <p:ph type="sldImg" idx="2"/>
          </p:nvPr>
        </p:nvSpPr>
        <p:spPr>
          <a:xfrm>
            <a:off x="401638" y="1222375"/>
            <a:ext cx="5867400" cy="33004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705380"/>
            <a:ext cx="5336540" cy="384985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286846"/>
            <a:ext cx="2890626" cy="49056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286846"/>
            <a:ext cx="2890626" cy="490568"/>
          </a:xfrm>
          <a:prstGeom prst="rect">
            <a:avLst/>
          </a:prstGeom>
        </p:spPr>
        <p:txBody>
          <a:bodyPr vert="horz" lIns="91440" tIns="45720" rIns="91440" bIns="45720" rtlCol="0" anchor="b"/>
          <a:lstStyle>
            <a:lvl1pPr algn="r">
              <a:defRPr sz="1200"/>
            </a:lvl1pPr>
          </a:lstStyle>
          <a:p>
            <a:fld id="{A26EEA2C-B15A-41FB-8CEE-35D5B1FD1192}" type="slidenum">
              <a:rPr lang="en-US" smtClean="0"/>
              <a:t>‹#›</a:t>
            </a:fld>
            <a:endParaRPr lang="en-US"/>
          </a:p>
        </p:txBody>
      </p:sp>
    </p:spTree>
    <p:extLst>
      <p:ext uri="{BB962C8B-B14F-4D97-AF65-F5344CB8AC3E}">
        <p14:creationId xmlns:p14="http://schemas.microsoft.com/office/powerpoint/2010/main" val="1485113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958A7-C842-1306-85A9-D5869D2CB9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22B739-A0DB-E465-2DD1-FC2F63B4EC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3F2E29-6675-11F3-C587-415AFD73C7A0}"/>
              </a:ext>
            </a:extLst>
          </p:cNvPr>
          <p:cNvSpPr>
            <a:spLocks noGrp="1"/>
          </p:cNvSpPr>
          <p:nvPr>
            <p:ph type="dt" sz="half" idx="10"/>
          </p:nvPr>
        </p:nvSpPr>
        <p:spPr/>
        <p:txBody>
          <a:bodyPr/>
          <a:lstStyle/>
          <a:p>
            <a:fld id="{41B9EC95-7019-459D-A010-A8B68B1545FD}" type="datetimeFigureOut">
              <a:rPr lang="en-US" smtClean="0"/>
              <a:t>6/26/2024</a:t>
            </a:fld>
            <a:endParaRPr lang="en-US"/>
          </a:p>
        </p:txBody>
      </p:sp>
      <p:sp>
        <p:nvSpPr>
          <p:cNvPr id="5" name="Footer Placeholder 4">
            <a:extLst>
              <a:ext uri="{FF2B5EF4-FFF2-40B4-BE49-F238E27FC236}">
                <a16:creationId xmlns:a16="http://schemas.microsoft.com/office/drawing/2014/main" id="{9DFACCD3-EA0F-88A1-555B-2F0923ACA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007F3-352C-26B3-AD9C-C259979544C0}"/>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988973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1F14-6648-DAA7-4002-266662C14B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4796A8-7321-F8D3-DFC0-968290E354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8FC285-911B-C6C7-7C45-FA81BE2C916A}"/>
              </a:ext>
            </a:extLst>
          </p:cNvPr>
          <p:cNvSpPr>
            <a:spLocks noGrp="1"/>
          </p:cNvSpPr>
          <p:nvPr>
            <p:ph type="dt" sz="half" idx="10"/>
          </p:nvPr>
        </p:nvSpPr>
        <p:spPr/>
        <p:txBody>
          <a:bodyPr/>
          <a:lstStyle/>
          <a:p>
            <a:fld id="{41B9EC95-7019-459D-A010-A8B68B1545FD}" type="datetimeFigureOut">
              <a:rPr lang="en-US" smtClean="0"/>
              <a:t>6/26/2024</a:t>
            </a:fld>
            <a:endParaRPr lang="en-US"/>
          </a:p>
        </p:txBody>
      </p:sp>
      <p:sp>
        <p:nvSpPr>
          <p:cNvPr id="5" name="Footer Placeholder 4">
            <a:extLst>
              <a:ext uri="{FF2B5EF4-FFF2-40B4-BE49-F238E27FC236}">
                <a16:creationId xmlns:a16="http://schemas.microsoft.com/office/drawing/2014/main" id="{DF5DA7CD-BB57-D71C-48A7-0E33159FA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7D385-DDD9-4E67-584E-75D39FF8C591}"/>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229866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BF8148-8509-EBFE-94CD-F7ED78939C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97077F-41CC-4782-6A35-4F6E000EF8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31E7C-C273-CF1C-938A-85130FFFF497}"/>
              </a:ext>
            </a:extLst>
          </p:cNvPr>
          <p:cNvSpPr>
            <a:spLocks noGrp="1"/>
          </p:cNvSpPr>
          <p:nvPr>
            <p:ph type="dt" sz="half" idx="10"/>
          </p:nvPr>
        </p:nvSpPr>
        <p:spPr/>
        <p:txBody>
          <a:bodyPr/>
          <a:lstStyle/>
          <a:p>
            <a:fld id="{41B9EC95-7019-459D-A010-A8B68B1545FD}" type="datetimeFigureOut">
              <a:rPr lang="en-US" smtClean="0"/>
              <a:t>6/26/2024</a:t>
            </a:fld>
            <a:endParaRPr lang="en-US"/>
          </a:p>
        </p:txBody>
      </p:sp>
      <p:sp>
        <p:nvSpPr>
          <p:cNvPr id="5" name="Footer Placeholder 4">
            <a:extLst>
              <a:ext uri="{FF2B5EF4-FFF2-40B4-BE49-F238E27FC236}">
                <a16:creationId xmlns:a16="http://schemas.microsoft.com/office/drawing/2014/main" id="{7C9B659D-4F98-527C-7288-07B3271B3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58127-1D49-DC05-A50E-C8FCF0B68D87}"/>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2135006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E9E25-7B0F-2E27-972A-9374391FDE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DCCA61-FDE1-B86C-D6C0-A0456B480B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36CA65-7308-7A92-3FF9-DDFF59D6DB94}"/>
              </a:ext>
            </a:extLst>
          </p:cNvPr>
          <p:cNvSpPr>
            <a:spLocks noGrp="1"/>
          </p:cNvSpPr>
          <p:nvPr>
            <p:ph type="dt" sz="half" idx="10"/>
          </p:nvPr>
        </p:nvSpPr>
        <p:spPr/>
        <p:txBody>
          <a:bodyPr/>
          <a:lstStyle/>
          <a:p>
            <a:fld id="{41B9EC95-7019-459D-A010-A8B68B1545FD}" type="datetimeFigureOut">
              <a:rPr lang="en-US" smtClean="0"/>
              <a:t>6/26/2024</a:t>
            </a:fld>
            <a:endParaRPr lang="en-US"/>
          </a:p>
        </p:txBody>
      </p:sp>
      <p:sp>
        <p:nvSpPr>
          <p:cNvPr id="5" name="Footer Placeholder 4">
            <a:extLst>
              <a:ext uri="{FF2B5EF4-FFF2-40B4-BE49-F238E27FC236}">
                <a16:creationId xmlns:a16="http://schemas.microsoft.com/office/drawing/2014/main" id="{94281FC9-3AF9-CA12-49A8-CFA6E5C9D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41F95D-66D7-2C1B-BBB9-1DED127A774F}"/>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002261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F506-103F-59F0-CDD9-21708A4A5A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BF001D-2655-BE0C-E5C9-3973A882A3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72C312-9871-73D3-9A4D-5534C80C9CA6}"/>
              </a:ext>
            </a:extLst>
          </p:cNvPr>
          <p:cNvSpPr>
            <a:spLocks noGrp="1"/>
          </p:cNvSpPr>
          <p:nvPr>
            <p:ph type="dt" sz="half" idx="10"/>
          </p:nvPr>
        </p:nvSpPr>
        <p:spPr/>
        <p:txBody>
          <a:bodyPr/>
          <a:lstStyle/>
          <a:p>
            <a:fld id="{41B9EC95-7019-459D-A010-A8B68B1545FD}" type="datetimeFigureOut">
              <a:rPr lang="en-US" smtClean="0"/>
              <a:t>6/26/2024</a:t>
            </a:fld>
            <a:endParaRPr lang="en-US"/>
          </a:p>
        </p:txBody>
      </p:sp>
      <p:sp>
        <p:nvSpPr>
          <p:cNvPr id="5" name="Footer Placeholder 4">
            <a:extLst>
              <a:ext uri="{FF2B5EF4-FFF2-40B4-BE49-F238E27FC236}">
                <a16:creationId xmlns:a16="http://schemas.microsoft.com/office/drawing/2014/main" id="{F74969B6-DE58-DA29-543F-18DBA9340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5D59F-0828-6725-C785-3D5FF4633B2A}"/>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79097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A98AC-F134-177F-7BC9-A910FA4D9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83A78B-97AD-F464-FFA2-43043EBD3F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EAC0EC-80AC-6E84-16D5-C507DDD96B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FA64FE-FC87-801A-C851-B7494F72E61A}"/>
              </a:ext>
            </a:extLst>
          </p:cNvPr>
          <p:cNvSpPr>
            <a:spLocks noGrp="1"/>
          </p:cNvSpPr>
          <p:nvPr>
            <p:ph type="dt" sz="half" idx="10"/>
          </p:nvPr>
        </p:nvSpPr>
        <p:spPr/>
        <p:txBody>
          <a:bodyPr/>
          <a:lstStyle/>
          <a:p>
            <a:fld id="{41B9EC95-7019-459D-A010-A8B68B1545FD}" type="datetimeFigureOut">
              <a:rPr lang="en-US" smtClean="0"/>
              <a:t>6/26/2024</a:t>
            </a:fld>
            <a:endParaRPr lang="en-US"/>
          </a:p>
        </p:txBody>
      </p:sp>
      <p:sp>
        <p:nvSpPr>
          <p:cNvPr id="6" name="Footer Placeholder 5">
            <a:extLst>
              <a:ext uri="{FF2B5EF4-FFF2-40B4-BE49-F238E27FC236}">
                <a16:creationId xmlns:a16="http://schemas.microsoft.com/office/drawing/2014/main" id="{641DA7AB-4963-0D09-B25C-CE168A897C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F0F405-FCBD-27FD-E780-A5048A0B50FC}"/>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917435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2501-0AEB-508A-9C5F-3F9FABB6E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207663-2E9D-C656-68BE-8258253326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E273C-A8E5-4904-E2D2-247B6BDCC0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EF18BE-00B8-17BD-F80C-0DDD4ECA40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7AEE12-2E2D-5EAF-0129-C468676307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897EDD-65BE-7504-B6B1-6B9ACE957342}"/>
              </a:ext>
            </a:extLst>
          </p:cNvPr>
          <p:cNvSpPr>
            <a:spLocks noGrp="1"/>
          </p:cNvSpPr>
          <p:nvPr>
            <p:ph type="dt" sz="half" idx="10"/>
          </p:nvPr>
        </p:nvSpPr>
        <p:spPr/>
        <p:txBody>
          <a:bodyPr/>
          <a:lstStyle/>
          <a:p>
            <a:fld id="{41B9EC95-7019-459D-A010-A8B68B1545FD}" type="datetimeFigureOut">
              <a:rPr lang="en-US" smtClean="0"/>
              <a:t>6/26/2024</a:t>
            </a:fld>
            <a:endParaRPr lang="en-US"/>
          </a:p>
        </p:txBody>
      </p:sp>
      <p:sp>
        <p:nvSpPr>
          <p:cNvPr id="8" name="Footer Placeholder 7">
            <a:extLst>
              <a:ext uri="{FF2B5EF4-FFF2-40B4-BE49-F238E27FC236}">
                <a16:creationId xmlns:a16="http://schemas.microsoft.com/office/drawing/2014/main" id="{6E07187A-AD97-2A9E-BCEB-63E04EC23A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B81EC2-7FC4-9857-2136-C853C98FBB58}"/>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3827840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CF7F4-0D6B-2633-5F89-DD2FE64DA0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7C744D-B9A8-5435-C58A-B6A18FB1B301}"/>
              </a:ext>
            </a:extLst>
          </p:cNvPr>
          <p:cNvSpPr>
            <a:spLocks noGrp="1"/>
          </p:cNvSpPr>
          <p:nvPr>
            <p:ph type="dt" sz="half" idx="10"/>
          </p:nvPr>
        </p:nvSpPr>
        <p:spPr/>
        <p:txBody>
          <a:bodyPr/>
          <a:lstStyle/>
          <a:p>
            <a:fld id="{41B9EC95-7019-459D-A010-A8B68B1545FD}" type="datetimeFigureOut">
              <a:rPr lang="en-US" smtClean="0"/>
              <a:t>6/26/2024</a:t>
            </a:fld>
            <a:endParaRPr lang="en-US"/>
          </a:p>
        </p:txBody>
      </p:sp>
      <p:sp>
        <p:nvSpPr>
          <p:cNvPr id="4" name="Footer Placeholder 3">
            <a:extLst>
              <a:ext uri="{FF2B5EF4-FFF2-40B4-BE49-F238E27FC236}">
                <a16:creationId xmlns:a16="http://schemas.microsoft.com/office/drawing/2014/main" id="{C0906396-D959-94C3-719C-86CEBF8003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89F0D3-245F-D099-E381-A1AA0BCA4CA4}"/>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2693111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710C35-01ED-5FC8-D93C-526A6A2940B1}"/>
              </a:ext>
            </a:extLst>
          </p:cNvPr>
          <p:cNvSpPr>
            <a:spLocks noGrp="1"/>
          </p:cNvSpPr>
          <p:nvPr>
            <p:ph type="dt" sz="half" idx="10"/>
          </p:nvPr>
        </p:nvSpPr>
        <p:spPr/>
        <p:txBody>
          <a:bodyPr/>
          <a:lstStyle/>
          <a:p>
            <a:fld id="{41B9EC95-7019-459D-A010-A8B68B1545FD}" type="datetimeFigureOut">
              <a:rPr lang="en-US" smtClean="0"/>
              <a:t>6/26/2024</a:t>
            </a:fld>
            <a:endParaRPr lang="en-US"/>
          </a:p>
        </p:txBody>
      </p:sp>
      <p:sp>
        <p:nvSpPr>
          <p:cNvPr id="3" name="Footer Placeholder 2">
            <a:extLst>
              <a:ext uri="{FF2B5EF4-FFF2-40B4-BE49-F238E27FC236}">
                <a16:creationId xmlns:a16="http://schemas.microsoft.com/office/drawing/2014/main" id="{6355287F-181B-3DEB-364C-3D18312294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6DB13C-EAD2-119E-1773-0D186FBC7CDE}"/>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47187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74B01-A7A7-7B8C-7C09-A1D0763BC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67894D-BD14-70D7-1AB7-DE58ABE3AC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5AD15A-1936-916D-B5EF-39CF30481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ADAD62-B7B3-9F7E-EABD-C741DD7B1C16}"/>
              </a:ext>
            </a:extLst>
          </p:cNvPr>
          <p:cNvSpPr>
            <a:spLocks noGrp="1"/>
          </p:cNvSpPr>
          <p:nvPr>
            <p:ph type="dt" sz="half" idx="10"/>
          </p:nvPr>
        </p:nvSpPr>
        <p:spPr/>
        <p:txBody>
          <a:bodyPr/>
          <a:lstStyle/>
          <a:p>
            <a:fld id="{41B9EC95-7019-459D-A010-A8B68B1545FD}" type="datetimeFigureOut">
              <a:rPr lang="en-US" smtClean="0"/>
              <a:t>6/26/2024</a:t>
            </a:fld>
            <a:endParaRPr lang="en-US"/>
          </a:p>
        </p:txBody>
      </p:sp>
      <p:sp>
        <p:nvSpPr>
          <p:cNvPr id="6" name="Footer Placeholder 5">
            <a:extLst>
              <a:ext uri="{FF2B5EF4-FFF2-40B4-BE49-F238E27FC236}">
                <a16:creationId xmlns:a16="http://schemas.microsoft.com/office/drawing/2014/main" id="{718DF03A-7A9B-E2E1-EFD8-605FEC713D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FCB9A7-35F5-86F4-8830-D014FF0A04D7}"/>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505713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81D47-2CA0-76D0-DD0A-8D8A171CD4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0065D6-2C3C-6AD7-97A9-25CE4ABC3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2F3ED7-F437-5B72-02E1-9067F58EA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780A9-CD14-BF71-4F5F-56C4BEDC2331}"/>
              </a:ext>
            </a:extLst>
          </p:cNvPr>
          <p:cNvSpPr>
            <a:spLocks noGrp="1"/>
          </p:cNvSpPr>
          <p:nvPr>
            <p:ph type="dt" sz="half" idx="10"/>
          </p:nvPr>
        </p:nvSpPr>
        <p:spPr/>
        <p:txBody>
          <a:bodyPr/>
          <a:lstStyle/>
          <a:p>
            <a:fld id="{41B9EC95-7019-459D-A010-A8B68B1545FD}" type="datetimeFigureOut">
              <a:rPr lang="en-US" smtClean="0"/>
              <a:t>6/26/2024</a:t>
            </a:fld>
            <a:endParaRPr lang="en-US"/>
          </a:p>
        </p:txBody>
      </p:sp>
      <p:sp>
        <p:nvSpPr>
          <p:cNvPr id="6" name="Footer Placeholder 5">
            <a:extLst>
              <a:ext uri="{FF2B5EF4-FFF2-40B4-BE49-F238E27FC236}">
                <a16:creationId xmlns:a16="http://schemas.microsoft.com/office/drawing/2014/main" id="{EC0EA1D2-D8E9-67BD-AE53-9900E0762C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FDE7DE-58A9-7DA7-46CC-EBC1C1C43290}"/>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3741724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B43E6B-BE7C-F7B5-8F96-E098E8F8A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17BC90-F11E-7B2A-E678-5FC15B91C8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4A7AFC-7092-1DF9-83F5-76910805B2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B9EC95-7019-459D-A010-A8B68B1545FD}" type="datetimeFigureOut">
              <a:rPr lang="en-US" smtClean="0"/>
              <a:t>6/26/2024</a:t>
            </a:fld>
            <a:endParaRPr lang="en-US"/>
          </a:p>
        </p:txBody>
      </p:sp>
      <p:sp>
        <p:nvSpPr>
          <p:cNvPr id="5" name="Footer Placeholder 4">
            <a:extLst>
              <a:ext uri="{FF2B5EF4-FFF2-40B4-BE49-F238E27FC236}">
                <a16:creationId xmlns:a16="http://schemas.microsoft.com/office/drawing/2014/main" id="{787F60B2-53C0-725C-1263-280DCC3EB3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5D43FB-7697-1ADD-EDD4-DA4582F60A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DDDA2E-F081-49F6-8D28-15B31F09708D}" type="slidenum">
              <a:rPr lang="en-US" smtClean="0"/>
              <a:t>‹#›</a:t>
            </a:fld>
            <a:endParaRPr lang="en-US"/>
          </a:p>
        </p:txBody>
      </p:sp>
    </p:spTree>
    <p:extLst>
      <p:ext uri="{BB962C8B-B14F-4D97-AF65-F5344CB8AC3E}">
        <p14:creationId xmlns:p14="http://schemas.microsoft.com/office/powerpoint/2010/main" val="43566046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en.wikipedia.org/wiki/World_Happiness_Report" TargetMode="Externa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1EFEC87-627D-0135-8A38-5E4C65C2880A}"/>
              </a:ext>
            </a:extLst>
          </p:cNvPr>
          <p:cNvGrpSpPr/>
          <p:nvPr/>
        </p:nvGrpSpPr>
        <p:grpSpPr>
          <a:xfrm>
            <a:off x="139785" y="145473"/>
            <a:ext cx="5279940" cy="1121352"/>
            <a:chOff x="139785" y="145473"/>
            <a:chExt cx="4494304" cy="925945"/>
          </a:xfrm>
        </p:grpSpPr>
        <p:sp>
          <p:nvSpPr>
            <p:cNvPr id="2" name="Text Box 1">
              <a:extLst>
                <a:ext uri="{FF2B5EF4-FFF2-40B4-BE49-F238E27FC236}">
                  <a16:creationId xmlns:a16="http://schemas.microsoft.com/office/drawing/2014/main" id="{5EE6A3AC-BFEE-7F94-B4AA-3205C6FCD735}"/>
                </a:ext>
              </a:extLst>
            </p:cNvPr>
            <p:cNvSpPr txBox="1"/>
            <p:nvPr/>
          </p:nvSpPr>
          <p:spPr>
            <a:xfrm>
              <a:off x="1681103" y="322666"/>
              <a:ext cx="2952986" cy="686188"/>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p>
              <a:r>
                <a:rPr lang="en-US" sz="2400" b="1" dirty="0">
                  <a:ln>
                    <a:noFill/>
                  </a:ln>
                  <a:solidFill>
                    <a:schemeClr val="tx1">
                      <a:lumMod val="95000"/>
                      <a:lumOff val="5000"/>
                    </a:schemeClr>
                  </a:solidFill>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Arial" panose="020B0604020202020204" pitchFamily="34" charset="0"/>
                </a:rPr>
                <a:t>Data Visualization </a:t>
              </a:r>
            </a:p>
            <a:p>
              <a:r>
                <a:rPr lang="en-US" sz="2400" b="1" dirty="0">
                  <a:solidFill>
                    <a:schemeClr val="tx1">
                      <a:lumMod val="95000"/>
                      <a:lumOff val="5000"/>
                    </a:schemeClr>
                  </a:solidFill>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Arial" panose="020B0604020202020204" pitchFamily="34" charset="0"/>
                </a:rPr>
                <a:t>in </a:t>
              </a:r>
              <a:r>
                <a:rPr lang="en-US" sz="2400" b="1" dirty="0">
                  <a:ln>
                    <a:noFill/>
                  </a:ln>
                  <a:solidFill>
                    <a:schemeClr val="tx1">
                      <a:lumMod val="95000"/>
                      <a:lumOff val="5000"/>
                    </a:schemeClr>
                  </a:solidFill>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Arial" panose="020B0604020202020204" pitchFamily="34" charset="0"/>
                </a:rPr>
                <a:t>Power BI</a:t>
              </a:r>
            </a:p>
          </p:txBody>
        </p:sp>
        <p:grpSp>
          <p:nvGrpSpPr>
            <p:cNvPr id="3" name="Group 2">
              <a:extLst>
                <a:ext uri="{FF2B5EF4-FFF2-40B4-BE49-F238E27FC236}">
                  <a16:creationId xmlns:a16="http://schemas.microsoft.com/office/drawing/2014/main" id="{9B1F97BF-72B2-9E3F-2C41-0E07BA37E311}"/>
                </a:ext>
              </a:extLst>
            </p:cNvPr>
            <p:cNvGrpSpPr/>
            <p:nvPr/>
          </p:nvGrpSpPr>
          <p:grpSpPr>
            <a:xfrm>
              <a:off x="139785" y="145473"/>
              <a:ext cx="1587415" cy="925945"/>
              <a:chOff x="5421884" y="3048000"/>
              <a:chExt cx="5996817" cy="3546761"/>
            </a:xfrm>
          </p:grpSpPr>
          <p:grpSp>
            <p:nvGrpSpPr>
              <p:cNvPr id="4" name="Group 3">
                <a:extLst>
                  <a:ext uri="{FF2B5EF4-FFF2-40B4-BE49-F238E27FC236}">
                    <a16:creationId xmlns:a16="http://schemas.microsoft.com/office/drawing/2014/main" id="{F499B83C-EC1F-DC18-F69D-5BE9E0225DDA}"/>
                  </a:ext>
                </a:extLst>
              </p:cNvPr>
              <p:cNvGrpSpPr/>
              <p:nvPr/>
            </p:nvGrpSpPr>
            <p:grpSpPr>
              <a:xfrm>
                <a:off x="5421884" y="3048000"/>
                <a:ext cx="5828147" cy="3546761"/>
                <a:chOff x="2660071" y="1366982"/>
                <a:chExt cx="6871856" cy="4110179"/>
              </a:xfrm>
            </p:grpSpPr>
            <p:pic>
              <p:nvPicPr>
                <p:cNvPr id="6" name="Picture 5">
                  <a:extLst>
                    <a:ext uri="{FF2B5EF4-FFF2-40B4-BE49-F238E27FC236}">
                      <a16:creationId xmlns:a16="http://schemas.microsoft.com/office/drawing/2014/main" id="{2B6D9048-1711-1941-9524-9C93EF8E2B91}"/>
                    </a:ext>
                  </a:extLst>
                </p:cNvPr>
                <p:cNvPicPr>
                  <a:picLocks noChangeAspect="1"/>
                </p:cNvPicPr>
                <p:nvPr/>
              </p:nvPicPr>
              <p:blipFill>
                <a:blip r:embed="rId2"/>
                <a:stretch>
                  <a:fillRect/>
                </a:stretch>
              </p:blipFill>
              <p:spPr>
                <a:xfrm>
                  <a:off x="2666521" y="1380839"/>
                  <a:ext cx="6858957" cy="4096322"/>
                </a:xfrm>
                <a:prstGeom prst="rect">
                  <a:avLst/>
                </a:prstGeom>
              </p:spPr>
            </p:pic>
            <p:sp>
              <p:nvSpPr>
                <p:cNvPr id="7" name="Rectangle 6">
                  <a:extLst>
                    <a:ext uri="{FF2B5EF4-FFF2-40B4-BE49-F238E27FC236}">
                      <a16:creationId xmlns:a16="http://schemas.microsoft.com/office/drawing/2014/main" id="{FEB705DF-C543-BB46-FFA6-BA983E7F1CAA}"/>
                    </a:ext>
                  </a:extLst>
                </p:cNvPr>
                <p:cNvSpPr/>
                <p:nvPr/>
              </p:nvSpPr>
              <p:spPr>
                <a:xfrm>
                  <a:off x="8460509" y="1366982"/>
                  <a:ext cx="1071418" cy="3325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40B5B7-1B46-857D-70C1-BEC8126D5FCD}"/>
                    </a:ext>
                  </a:extLst>
                </p:cNvPr>
                <p:cNvSpPr/>
                <p:nvPr/>
              </p:nvSpPr>
              <p:spPr>
                <a:xfrm>
                  <a:off x="2660071" y="5019964"/>
                  <a:ext cx="406401" cy="355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1F399CF6-7390-F2E1-F9D1-4A3ED4BEC33B}"/>
                  </a:ext>
                </a:extLst>
              </p:cNvPr>
              <p:cNvPicPr>
                <a:picLocks noChangeAspect="1"/>
              </p:cNvPicPr>
              <p:nvPr/>
            </p:nvPicPr>
            <p:blipFill>
              <a:blip r:embed="rId3"/>
              <a:stretch>
                <a:fillRect/>
              </a:stretch>
            </p:blipFill>
            <p:spPr>
              <a:xfrm>
                <a:off x="10126292" y="3753263"/>
                <a:ext cx="1292409" cy="1359421"/>
              </a:xfrm>
              <a:prstGeom prst="rect">
                <a:avLst/>
              </a:prstGeom>
            </p:spPr>
          </p:pic>
        </p:grpSp>
      </p:grpSp>
      <p:grpSp>
        <p:nvGrpSpPr>
          <p:cNvPr id="10" name="Group 9">
            <a:extLst>
              <a:ext uri="{FF2B5EF4-FFF2-40B4-BE49-F238E27FC236}">
                <a16:creationId xmlns:a16="http://schemas.microsoft.com/office/drawing/2014/main" id="{9F1DF82F-0400-6A8C-B2BC-7670AC18C33E}"/>
              </a:ext>
            </a:extLst>
          </p:cNvPr>
          <p:cNvGrpSpPr/>
          <p:nvPr/>
        </p:nvGrpSpPr>
        <p:grpSpPr>
          <a:xfrm>
            <a:off x="1207485" y="4242688"/>
            <a:ext cx="4888515" cy="1828800"/>
            <a:chOff x="235328" y="4799756"/>
            <a:chExt cx="4888515" cy="1828800"/>
          </a:xfrm>
        </p:grpSpPr>
        <p:pic>
          <p:nvPicPr>
            <p:cNvPr id="11" name="Picture 10" descr="Graphical user interface, text&#10;&#10;Description automatically generated with medium confidence">
              <a:extLst>
                <a:ext uri="{FF2B5EF4-FFF2-40B4-BE49-F238E27FC236}">
                  <a16:creationId xmlns:a16="http://schemas.microsoft.com/office/drawing/2014/main" id="{C6036B64-44ED-1279-F94E-701F6D1FF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9811" y="5913008"/>
              <a:ext cx="2084032" cy="715548"/>
            </a:xfrm>
            <a:prstGeom prst="rect">
              <a:avLst/>
            </a:prstGeom>
          </p:spPr>
        </p:pic>
        <p:pic>
          <p:nvPicPr>
            <p:cNvPr id="12" name="Picture 11">
              <a:extLst>
                <a:ext uri="{FF2B5EF4-FFF2-40B4-BE49-F238E27FC236}">
                  <a16:creationId xmlns:a16="http://schemas.microsoft.com/office/drawing/2014/main" id="{4A499E67-65A5-B181-DDFC-54C21C28D21F}"/>
                </a:ext>
              </a:extLst>
            </p:cNvPr>
            <p:cNvPicPr>
              <a:picLocks noChangeAspect="1"/>
            </p:cNvPicPr>
            <p:nvPr/>
          </p:nvPicPr>
          <p:blipFill>
            <a:blip r:embed="rId5"/>
            <a:stretch>
              <a:fillRect/>
            </a:stretch>
          </p:blipFill>
          <p:spPr>
            <a:xfrm>
              <a:off x="3082324" y="4934719"/>
              <a:ext cx="1484300" cy="978289"/>
            </a:xfrm>
            <a:prstGeom prst="rect">
              <a:avLst/>
            </a:prstGeom>
          </p:spPr>
        </p:pic>
        <p:grpSp>
          <p:nvGrpSpPr>
            <p:cNvPr id="13" name="Group 12">
              <a:extLst>
                <a:ext uri="{FF2B5EF4-FFF2-40B4-BE49-F238E27FC236}">
                  <a16:creationId xmlns:a16="http://schemas.microsoft.com/office/drawing/2014/main" id="{0E0D024C-1CE5-F67D-A76F-4E336FE8F641}"/>
                </a:ext>
              </a:extLst>
            </p:cNvPr>
            <p:cNvGrpSpPr/>
            <p:nvPr/>
          </p:nvGrpSpPr>
          <p:grpSpPr>
            <a:xfrm>
              <a:off x="235328" y="4799756"/>
              <a:ext cx="2804483" cy="1828800"/>
              <a:chOff x="400535" y="4434996"/>
              <a:chExt cx="2842360" cy="1828800"/>
            </a:xfrm>
          </p:grpSpPr>
          <p:pic>
            <p:nvPicPr>
              <p:cNvPr id="14" name="Picture 13" descr="Logo, icon&#10;&#10;Description automatically generated">
                <a:extLst>
                  <a:ext uri="{FF2B5EF4-FFF2-40B4-BE49-F238E27FC236}">
                    <a16:creationId xmlns:a16="http://schemas.microsoft.com/office/drawing/2014/main" id="{4269AD61-616D-F176-415B-C359994127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26808" y="5735267"/>
                <a:ext cx="420827" cy="365694"/>
              </a:xfrm>
              <a:prstGeom prst="rect">
                <a:avLst/>
              </a:prstGeom>
            </p:spPr>
          </p:pic>
          <p:sp>
            <p:nvSpPr>
              <p:cNvPr id="15" name="Subtitle 2">
                <a:extLst>
                  <a:ext uri="{FF2B5EF4-FFF2-40B4-BE49-F238E27FC236}">
                    <a16:creationId xmlns:a16="http://schemas.microsoft.com/office/drawing/2014/main" id="{C7B3E9FF-4289-B12C-22BF-FD6968E5A9C0}"/>
                  </a:ext>
                </a:extLst>
              </p:cNvPr>
              <p:cNvSpPr txBox="1">
                <a:spLocks/>
              </p:cNvSpPr>
              <p:nvPr/>
            </p:nvSpPr>
            <p:spPr>
              <a:xfrm>
                <a:off x="400535" y="4434996"/>
                <a:ext cx="2842360" cy="18288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003A6D"/>
                    </a:solidFill>
                    <a:latin typeface="Arial Black" panose="020B0A04020102020204" pitchFamily="34" charset="0"/>
                  </a:rPr>
                  <a:t>Prepared By :</a:t>
                </a:r>
              </a:p>
              <a:p>
                <a:pPr marL="0" indent="0">
                  <a:buNone/>
                </a:pPr>
                <a:r>
                  <a:rPr lang="en-US" b="1" dirty="0">
                    <a:solidFill>
                      <a:srgbClr val="003A6D"/>
                    </a:solidFill>
                    <a:latin typeface="Arial Black" panose="020B0A04020102020204" pitchFamily="34" charset="0"/>
                  </a:rPr>
                  <a:t>Said Fawzy</a:t>
                </a:r>
              </a:p>
              <a:p>
                <a:pPr marL="0" indent="0">
                  <a:buNone/>
                </a:pPr>
                <a:r>
                  <a:rPr lang="en-US" sz="1200" b="1" dirty="0">
                    <a:solidFill>
                      <a:srgbClr val="003A6D"/>
                    </a:solidFill>
                    <a:latin typeface="Arial Black" panose="020B0A04020102020204" pitchFamily="34" charset="0"/>
                  </a:rPr>
                  <a:t>Manager of Information Center</a:t>
                </a:r>
              </a:p>
              <a:p>
                <a:pPr marL="0" indent="0">
                  <a:buNone/>
                </a:pPr>
                <a:r>
                  <a:rPr lang="en-US" sz="1200" b="1" dirty="0">
                    <a:solidFill>
                      <a:srgbClr val="003A6D"/>
                    </a:solidFill>
                    <a:latin typeface="Arial Black" panose="020B0A04020102020204" pitchFamily="34" charset="0"/>
                  </a:rPr>
                  <a:t>Tendering Department</a:t>
                </a:r>
              </a:p>
              <a:p>
                <a:pPr marL="0" indent="0">
                  <a:buNone/>
                </a:pPr>
                <a:r>
                  <a:rPr lang="en-US" sz="1200" b="1" dirty="0">
                    <a:solidFill>
                      <a:srgbClr val="003A6D"/>
                    </a:solidFill>
                    <a:latin typeface="Arial Black" panose="020B0A04020102020204" pitchFamily="34" charset="0"/>
                  </a:rPr>
                  <a:t>Arab Contractors </a:t>
                </a:r>
              </a:p>
            </p:txBody>
          </p:sp>
        </p:grpSp>
      </p:grpSp>
      <p:sp>
        <p:nvSpPr>
          <p:cNvPr id="16" name="Rectangle 15">
            <a:extLst>
              <a:ext uri="{FF2B5EF4-FFF2-40B4-BE49-F238E27FC236}">
                <a16:creationId xmlns:a16="http://schemas.microsoft.com/office/drawing/2014/main" id="{11233B80-5632-FC8E-54D6-6CCD8C462765}"/>
              </a:ext>
            </a:extLst>
          </p:cNvPr>
          <p:cNvSpPr/>
          <p:nvPr/>
        </p:nvSpPr>
        <p:spPr>
          <a:xfrm>
            <a:off x="0" y="2232276"/>
            <a:ext cx="12192000" cy="1323439"/>
          </a:xfrm>
          <a:prstGeom prst="rect">
            <a:avLst/>
          </a:prstGeom>
          <a:noFill/>
        </p:spPr>
        <p:txBody>
          <a:bodyPr wrap="square" lIns="91440" tIns="45720" rIns="91440" bIns="45720">
            <a:spAutoFit/>
          </a:bodyPr>
          <a:lstStyle/>
          <a:p>
            <a:pPr algn="ctr"/>
            <a:r>
              <a:rPr lang="en-US" sz="8000" b="1" cap="none" spc="0" dirty="0">
                <a:ln w="0"/>
                <a:solidFill>
                  <a:schemeClr val="accent1">
                    <a:lumMod val="75000"/>
                  </a:schemeClr>
                </a:solidFill>
                <a:effectLst>
                  <a:outerShdw blurRad="38100" dist="25400" dir="5400000" algn="ctr" rotWithShape="0">
                    <a:srgbClr val="6E747A">
                      <a:alpha val="43000"/>
                    </a:srgbClr>
                  </a:outerShdw>
                </a:effectLst>
              </a:rPr>
              <a:t>03 Advanced Visuals</a:t>
            </a:r>
          </a:p>
        </p:txBody>
      </p:sp>
    </p:spTree>
    <p:extLst>
      <p:ext uri="{BB962C8B-B14F-4D97-AF65-F5344CB8AC3E}">
        <p14:creationId xmlns:p14="http://schemas.microsoft.com/office/powerpoint/2010/main" val="249262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F9DDA96-7D03-472B-1462-59CEC4306AB6}"/>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Line and Stacked Column Chart</a:t>
            </a:r>
            <a:endParaRPr lang="en-US" sz="1600" dirty="0"/>
          </a:p>
        </p:txBody>
      </p:sp>
      <p:pic>
        <p:nvPicPr>
          <p:cNvPr id="5" name="Picture 4">
            <a:extLst>
              <a:ext uri="{FF2B5EF4-FFF2-40B4-BE49-F238E27FC236}">
                <a16:creationId xmlns:a16="http://schemas.microsoft.com/office/drawing/2014/main" id="{707F2B22-ED35-DC5A-FA50-7486F3B7FA51}"/>
              </a:ext>
            </a:extLst>
          </p:cNvPr>
          <p:cNvPicPr>
            <a:picLocks noChangeAspect="1"/>
          </p:cNvPicPr>
          <p:nvPr/>
        </p:nvPicPr>
        <p:blipFill>
          <a:blip r:embed="rId2"/>
          <a:stretch>
            <a:fillRect/>
          </a:stretch>
        </p:blipFill>
        <p:spPr>
          <a:xfrm>
            <a:off x="1893455" y="1170837"/>
            <a:ext cx="6038273" cy="3468795"/>
          </a:xfrm>
          <a:prstGeom prst="rect">
            <a:avLst/>
          </a:prstGeom>
        </p:spPr>
      </p:pic>
      <p:sp>
        <p:nvSpPr>
          <p:cNvPr id="7" name="Rectangle 6">
            <a:extLst>
              <a:ext uri="{FF2B5EF4-FFF2-40B4-BE49-F238E27FC236}">
                <a16:creationId xmlns:a16="http://schemas.microsoft.com/office/drawing/2014/main" id="{3105A49B-2392-63D2-4E43-B8EAE55A145B}"/>
              </a:ext>
            </a:extLst>
          </p:cNvPr>
          <p:cNvSpPr/>
          <p:nvPr/>
        </p:nvSpPr>
        <p:spPr>
          <a:xfrm>
            <a:off x="2133600" y="4823996"/>
            <a:ext cx="4377802"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How to Create </a:t>
            </a:r>
          </a:p>
        </p:txBody>
      </p:sp>
      <p:pic>
        <p:nvPicPr>
          <p:cNvPr id="11" name="Picture 10">
            <a:extLst>
              <a:ext uri="{FF2B5EF4-FFF2-40B4-BE49-F238E27FC236}">
                <a16:creationId xmlns:a16="http://schemas.microsoft.com/office/drawing/2014/main" id="{6B2DE37F-2686-58B6-7641-C87AB891B799}"/>
              </a:ext>
            </a:extLst>
          </p:cNvPr>
          <p:cNvPicPr>
            <a:picLocks noChangeAspect="1"/>
          </p:cNvPicPr>
          <p:nvPr/>
        </p:nvPicPr>
        <p:blipFill>
          <a:blip r:embed="rId3"/>
          <a:stretch>
            <a:fillRect/>
          </a:stretch>
        </p:blipFill>
        <p:spPr>
          <a:xfrm>
            <a:off x="8870550" y="945488"/>
            <a:ext cx="2323922" cy="4801838"/>
          </a:xfrm>
          <a:prstGeom prst="rect">
            <a:avLst/>
          </a:prstGeom>
        </p:spPr>
      </p:pic>
    </p:spTree>
    <p:extLst>
      <p:ext uri="{BB962C8B-B14F-4D97-AF65-F5344CB8AC3E}">
        <p14:creationId xmlns:p14="http://schemas.microsoft.com/office/powerpoint/2010/main" val="263313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E9A59A77-559E-E3C7-DAB4-CC655E9F51CE}"/>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KPI Visual</a:t>
            </a:r>
            <a:endParaRPr lang="en-US" sz="1600" dirty="0"/>
          </a:p>
        </p:txBody>
      </p:sp>
      <p:pic>
        <p:nvPicPr>
          <p:cNvPr id="5" name="Picture 4">
            <a:extLst>
              <a:ext uri="{FF2B5EF4-FFF2-40B4-BE49-F238E27FC236}">
                <a16:creationId xmlns:a16="http://schemas.microsoft.com/office/drawing/2014/main" id="{5A4B5AD8-6CA7-EA4C-D317-449A7FC9EB07}"/>
              </a:ext>
            </a:extLst>
          </p:cNvPr>
          <p:cNvPicPr>
            <a:picLocks noChangeAspect="1"/>
          </p:cNvPicPr>
          <p:nvPr/>
        </p:nvPicPr>
        <p:blipFill>
          <a:blip r:embed="rId2"/>
          <a:stretch>
            <a:fillRect/>
          </a:stretch>
        </p:blipFill>
        <p:spPr>
          <a:xfrm>
            <a:off x="1675783" y="771154"/>
            <a:ext cx="8840434" cy="5315692"/>
          </a:xfrm>
          <a:prstGeom prst="rect">
            <a:avLst/>
          </a:prstGeom>
        </p:spPr>
      </p:pic>
    </p:spTree>
    <p:extLst>
      <p:ext uri="{BB962C8B-B14F-4D97-AF65-F5344CB8AC3E}">
        <p14:creationId xmlns:p14="http://schemas.microsoft.com/office/powerpoint/2010/main" val="385847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5476D-7D3B-387C-5F35-4D39B216BA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7C4447-EFBF-874E-20F4-76913827C9CA}"/>
              </a:ext>
            </a:extLst>
          </p:cNvPr>
          <p:cNvPicPr>
            <a:picLocks noChangeAspect="1"/>
          </p:cNvPicPr>
          <p:nvPr/>
        </p:nvPicPr>
        <p:blipFill>
          <a:blip r:embed="rId2"/>
          <a:stretch>
            <a:fillRect/>
          </a:stretch>
        </p:blipFill>
        <p:spPr>
          <a:xfrm>
            <a:off x="6830291" y="2663178"/>
            <a:ext cx="4788730" cy="3137878"/>
          </a:xfrm>
          <a:prstGeom prst="rect">
            <a:avLst/>
          </a:prstGeom>
        </p:spPr>
      </p:pic>
      <p:sp>
        <p:nvSpPr>
          <p:cNvPr id="4" name="Title 1">
            <a:extLst>
              <a:ext uri="{FF2B5EF4-FFF2-40B4-BE49-F238E27FC236}">
                <a16:creationId xmlns:a16="http://schemas.microsoft.com/office/drawing/2014/main" id="{6DDB40C9-64AF-F81B-8298-507E730C622E}"/>
              </a:ext>
            </a:extLst>
          </p:cNvPr>
          <p:cNvSpPr txBox="1">
            <a:spLocks/>
          </p:cNvSpPr>
          <p:nvPr/>
        </p:nvSpPr>
        <p:spPr>
          <a:xfrm>
            <a:off x="955519" y="661529"/>
            <a:ext cx="10280962" cy="21111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Exercise </a:t>
            </a:r>
            <a:r>
              <a:rPr lang="en-US" altLang="en-US" b="1" dirty="0">
                <a:solidFill>
                  <a:srgbClr val="FF0000"/>
                </a:solidFill>
                <a:latin typeface="Arial Black" panose="020B0A04020102020204" pitchFamily="34" charset="0"/>
                <a:cs typeface="Times New Roman" panose="02020603050405020304" pitchFamily="18" charset="0"/>
              </a:rPr>
              <a:t>19</a:t>
            </a: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a:t>
            </a:r>
          </a:p>
          <a:p>
            <a:pPr lvl="0"/>
            <a:r>
              <a:rPr lang="en-US" altLang="en-US" b="1" dirty="0">
                <a:solidFill>
                  <a:srgbClr val="FF0000"/>
                </a:solidFill>
                <a:latin typeface="Arial Black" panose="020B0A04020102020204" pitchFamily="34" charset="0"/>
              </a:rPr>
              <a:t>Create Card Visual Charts</a:t>
            </a:r>
            <a:endPar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mj-cs"/>
            </a:endParaRPr>
          </a:p>
        </p:txBody>
      </p:sp>
    </p:spTree>
    <p:extLst>
      <p:ext uri="{BB962C8B-B14F-4D97-AF65-F5344CB8AC3E}">
        <p14:creationId xmlns:p14="http://schemas.microsoft.com/office/powerpoint/2010/main" val="271310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093265"/>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In Microsoft Power BI, which visualization tool allows you to track a measure's performance against a target and how the data changes over time?</a:t>
            </a:r>
          </a:p>
          <a:p>
            <a:pPr lvl="1"/>
            <a:r>
              <a:rPr lang="en-US" dirty="0">
                <a:solidFill>
                  <a:srgbClr val="333333"/>
                </a:solidFill>
                <a:effectLst/>
                <a:latin typeface="Arial" panose="020B0604020202020204" pitchFamily="34" charset="0"/>
                <a:ea typeface="Times New Roman" panose="02020603050405020304" pitchFamily="18" charset="0"/>
              </a:rPr>
              <a:t>A.	Multi-row card</a:t>
            </a:r>
          </a:p>
          <a:p>
            <a:pPr lvl="1"/>
            <a:r>
              <a:rPr lang="en-US" dirty="0">
                <a:solidFill>
                  <a:srgbClr val="333333"/>
                </a:solidFill>
                <a:effectLst/>
                <a:latin typeface="Arial" panose="020B0604020202020204" pitchFamily="34" charset="0"/>
                <a:ea typeface="Times New Roman" panose="02020603050405020304" pitchFamily="18" charset="0"/>
              </a:rPr>
              <a:t>B.	Gauge</a:t>
            </a:r>
          </a:p>
          <a:p>
            <a:pPr lvl="1"/>
            <a:r>
              <a:rPr lang="en-US" dirty="0">
                <a:solidFill>
                  <a:srgbClr val="333333"/>
                </a:solidFill>
                <a:effectLst/>
                <a:latin typeface="Arial" panose="020B0604020202020204" pitchFamily="34" charset="0"/>
                <a:ea typeface="Times New Roman" panose="02020603050405020304" pitchFamily="18" charset="0"/>
              </a:rPr>
              <a:t>C.	KPI visual</a:t>
            </a:r>
          </a:p>
          <a:p>
            <a:pPr lvl="1"/>
            <a:r>
              <a:rPr lang="en-US" dirty="0">
                <a:solidFill>
                  <a:srgbClr val="333333"/>
                </a:solidFill>
                <a:effectLst/>
                <a:latin typeface="Arial" panose="020B0604020202020204" pitchFamily="34" charset="0"/>
                <a:ea typeface="Times New Roman" panose="02020603050405020304" pitchFamily="18" charset="0"/>
              </a:rPr>
              <a:t>D.	Card</a:t>
            </a:r>
          </a:p>
        </p:txBody>
      </p:sp>
    </p:spTree>
    <p:extLst>
      <p:ext uri="{BB962C8B-B14F-4D97-AF65-F5344CB8AC3E}">
        <p14:creationId xmlns:p14="http://schemas.microsoft.com/office/powerpoint/2010/main" val="415816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lang="en-US" sz="2800" b="1"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ANSWER</a:t>
            </a:r>
            <a:endPar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093265"/>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In Microsoft Power BI, which visualization tool allows you to track a measure's performance against a target and how the data changes over time?</a:t>
            </a:r>
          </a:p>
          <a:p>
            <a:pPr lvl="1"/>
            <a:r>
              <a:rPr lang="en-US" dirty="0">
                <a:solidFill>
                  <a:srgbClr val="333333"/>
                </a:solidFill>
                <a:effectLst/>
                <a:latin typeface="Arial" panose="020B0604020202020204" pitchFamily="34" charset="0"/>
                <a:ea typeface="Times New Roman" panose="02020603050405020304" pitchFamily="18" charset="0"/>
              </a:rPr>
              <a:t>A.	Multi-row card</a:t>
            </a:r>
          </a:p>
          <a:p>
            <a:pPr lvl="1"/>
            <a:r>
              <a:rPr lang="en-US" dirty="0">
                <a:solidFill>
                  <a:srgbClr val="333333"/>
                </a:solidFill>
                <a:effectLst/>
                <a:latin typeface="Arial" panose="020B0604020202020204" pitchFamily="34" charset="0"/>
                <a:ea typeface="Times New Roman" panose="02020603050405020304" pitchFamily="18" charset="0"/>
              </a:rPr>
              <a:t>B.	Gauge</a:t>
            </a:r>
          </a:p>
          <a:p>
            <a:pPr lvl="1"/>
            <a:r>
              <a:rPr lang="en-US" dirty="0">
                <a:solidFill>
                  <a:srgbClr val="333333"/>
                </a:solidFill>
                <a:effectLst/>
                <a:latin typeface="Arial" panose="020B0604020202020204" pitchFamily="34" charset="0"/>
                <a:ea typeface="Times New Roman" panose="02020603050405020304" pitchFamily="18" charset="0"/>
              </a:rPr>
              <a:t>C.	</a:t>
            </a:r>
            <a:r>
              <a:rPr lang="en-US" dirty="0">
                <a:solidFill>
                  <a:srgbClr val="333333"/>
                </a:solidFill>
                <a:effectLst/>
                <a:highlight>
                  <a:srgbClr val="00FF00"/>
                </a:highlight>
                <a:latin typeface="Arial" panose="020B0604020202020204" pitchFamily="34" charset="0"/>
                <a:ea typeface="Times New Roman" panose="02020603050405020304" pitchFamily="18" charset="0"/>
              </a:rPr>
              <a:t>KPI visual</a:t>
            </a:r>
          </a:p>
          <a:p>
            <a:pPr lvl="1"/>
            <a:r>
              <a:rPr lang="en-US" dirty="0">
                <a:solidFill>
                  <a:srgbClr val="333333"/>
                </a:solidFill>
                <a:effectLst/>
                <a:latin typeface="Arial" panose="020B0604020202020204" pitchFamily="34" charset="0"/>
                <a:ea typeface="Times New Roman" panose="02020603050405020304" pitchFamily="18" charset="0"/>
              </a:rPr>
              <a:t>D.	Card</a:t>
            </a:r>
          </a:p>
        </p:txBody>
      </p:sp>
      <p:pic>
        <p:nvPicPr>
          <p:cNvPr id="3" name="Picture 2">
            <a:extLst>
              <a:ext uri="{FF2B5EF4-FFF2-40B4-BE49-F238E27FC236}">
                <a16:creationId xmlns:a16="http://schemas.microsoft.com/office/drawing/2014/main" id="{0211E5E9-9C7D-B060-C06E-0FB7280859DD}"/>
              </a:ext>
            </a:extLst>
          </p:cNvPr>
          <p:cNvPicPr>
            <a:picLocks noChangeAspect="1"/>
          </p:cNvPicPr>
          <p:nvPr/>
        </p:nvPicPr>
        <p:blipFill>
          <a:blip r:embed="rId2"/>
          <a:stretch>
            <a:fillRect/>
          </a:stretch>
        </p:blipFill>
        <p:spPr>
          <a:xfrm>
            <a:off x="2812097" y="4203096"/>
            <a:ext cx="8068801" cy="504895"/>
          </a:xfrm>
          <a:prstGeom prst="rect">
            <a:avLst/>
          </a:prstGeom>
        </p:spPr>
      </p:pic>
    </p:spTree>
    <p:extLst>
      <p:ext uri="{BB962C8B-B14F-4D97-AF65-F5344CB8AC3E}">
        <p14:creationId xmlns:p14="http://schemas.microsoft.com/office/powerpoint/2010/main" val="210133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Knowledge Check 16">
            <a:extLst>
              <a:ext uri="{FF2B5EF4-FFF2-40B4-BE49-F238E27FC236}">
                <a16:creationId xmlns:a16="http://schemas.microsoft.com/office/drawing/2014/main" id="{14A112C5-DE2E-A5FD-A1A1-21F6C4D23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4078" y="94780"/>
            <a:ext cx="4055806" cy="6058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8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a:t>
            </a:r>
            <a:r>
              <a:rPr kumimoji="0" lang="ar-EG"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1</a:t>
            </a:r>
            <a:endPar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868029"/>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In Microsoft Power BI, which of the following statements is true about using the report area space more effectively?</a:t>
            </a:r>
          </a:p>
          <a:p>
            <a:pPr lvl="1"/>
            <a:r>
              <a:rPr lang="en-US" dirty="0">
                <a:solidFill>
                  <a:srgbClr val="333333"/>
                </a:solidFill>
                <a:effectLst/>
                <a:latin typeface="Arial" panose="020B0604020202020204" pitchFamily="34" charset="0"/>
                <a:ea typeface="Times New Roman" panose="02020603050405020304" pitchFamily="18" charset="0"/>
              </a:rPr>
              <a:t>A.	Both </a:t>
            </a:r>
            <a:r>
              <a:rPr lang="en-US" dirty="0" err="1">
                <a:solidFill>
                  <a:srgbClr val="333333"/>
                </a:solidFill>
                <a:effectLst/>
                <a:latin typeface="Arial" panose="020B0604020202020204" pitchFamily="34" charset="0"/>
                <a:ea typeface="Times New Roman" panose="02020603050405020304" pitchFamily="18" charset="0"/>
              </a:rPr>
              <a:t>treemap</a:t>
            </a:r>
            <a:r>
              <a:rPr lang="en-US" dirty="0">
                <a:solidFill>
                  <a:srgbClr val="333333"/>
                </a:solidFill>
                <a:effectLst/>
                <a:latin typeface="Arial" panose="020B0604020202020204" pitchFamily="34" charset="0"/>
                <a:ea typeface="Times New Roman" panose="02020603050405020304" pitchFamily="18" charset="0"/>
              </a:rPr>
              <a:t> and pie charts use the same amount of space to display the same data.</a:t>
            </a:r>
          </a:p>
          <a:p>
            <a:pPr lvl="1"/>
            <a:r>
              <a:rPr lang="en-US" dirty="0">
                <a:solidFill>
                  <a:srgbClr val="333333"/>
                </a:solidFill>
                <a:effectLst/>
                <a:latin typeface="Arial" panose="020B0604020202020204" pitchFamily="34" charset="0"/>
                <a:ea typeface="Times New Roman" panose="02020603050405020304" pitchFamily="18" charset="0"/>
              </a:rPr>
              <a:t>B.	Pie charts are more space-efficient than </a:t>
            </a:r>
            <a:r>
              <a:rPr lang="en-US" dirty="0" err="1">
                <a:solidFill>
                  <a:srgbClr val="333333"/>
                </a:solidFill>
                <a:effectLst/>
                <a:latin typeface="Arial" panose="020B0604020202020204" pitchFamily="34" charset="0"/>
                <a:ea typeface="Times New Roman" panose="02020603050405020304" pitchFamily="18" charset="0"/>
              </a:rPr>
              <a:t>treemap</a:t>
            </a:r>
            <a:r>
              <a:rPr lang="en-US" dirty="0">
                <a:solidFill>
                  <a:srgbClr val="333333"/>
                </a:solidFill>
                <a:effectLst/>
                <a:latin typeface="Arial" panose="020B0604020202020204" pitchFamily="34" charset="0"/>
                <a:ea typeface="Times New Roman" panose="02020603050405020304" pitchFamily="18" charset="0"/>
              </a:rPr>
              <a:t> charts.</a:t>
            </a:r>
          </a:p>
          <a:p>
            <a:pPr lvl="1"/>
            <a:r>
              <a:rPr lang="en-US" dirty="0">
                <a:solidFill>
                  <a:srgbClr val="333333"/>
                </a:solidFill>
                <a:effectLst/>
                <a:latin typeface="Arial" panose="020B0604020202020204" pitchFamily="34" charset="0"/>
                <a:ea typeface="Times New Roman" panose="02020603050405020304" pitchFamily="18" charset="0"/>
              </a:rPr>
              <a:t>C.	The space efficiency of a chart type does not impact the readability of the data.</a:t>
            </a:r>
          </a:p>
          <a:p>
            <a:pPr lvl="1"/>
            <a:r>
              <a:rPr lang="en-US" dirty="0">
                <a:solidFill>
                  <a:srgbClr val="333333"/>
                </a:solidFill>
                <a:effectLst/>
                <a:latin typeface="Arial" panose="020B0604020202020204" pitchFamily="34" charset="0"/>
                <a:ea typeface="Times New Roman" panose="02020603050405020304" pitchFamily="18" charset="0"/>
              </a:rPr>
              <a:t>D.	</a:t>
            </a:r>
            <a:r>
              <a:rPr lang="en-US" dirty="0" err="1">
                <a:solidFill>
                  <a:srgbClr val="333333"/>
                </a:solidFill>
                <a:effectLst/>
                <a:latin typeface="Arial" panose="020B0604020202020204" pitchFamily="34" charset="0"/>
                <a:ea typeface="Times New Roman" panose="02020603050405020304" pitchFamily="18" charset="0"/>
              </a:rPr>
              <a:t>Treemap</a:t>
            </a:r>
            <a:r>
              <a:rPr lang="en-US" dirty="0">
                <a:solidFill>
                  <a:srgbClr val="333333"/>
                </a:solidFill>
                <a:effectLst/>
                <a:latin typeface="Arial" panose="020B0604020202020204" pitchFamily="34" charset="0"/>
                <a:ea typeface="Times New Roman" panose="02020603050405020304" pitchFamily="18" charset="0"/>
              </a:rPr>
              <a:t> charts make more efficient use of space than pie charts.</a:t>
            </a:r>
          </a:p>
          <a:p>
            <a:endParaRPr lang="en-US" dirty="0">
              <a:solidFill>
                <a:srgbClr val="333333"/>
              </a:solidFill>
              <a:effectLst/>
              <a:latin typeface="Arial" panose="020B0604020202020204" pitchFamily="34" charset="0"/>
              <a:ea typeface="Times New Roman" panose="02020603050405020304" pitchFamily="18" charset="0"/>
            </a:endParaRPr>
          </a:p>
          <a:p>
            <a:pPr lvl="1"/>
            <a:endParaRPr lang="en-US" dirty="0">
              <a:solidFill>
                <a:srgbClr val="333333"/>
              </a:solidFill>
              <a:effectLst/>
              <a:latin typeface="Arial" panose="020B0604020202020204" pitchFamily="34" charset="0"/>
              <a:ea typeface="Times New Roman" panose="02020603050405020304" pitchFamily="18" charset="0"/>
            </a:endParaRPr>
          </a:p>
        </p:txBody>
      </p:sp>
      <p:pic>
        <p:nvPicPr>
          <p:cNvPr id="7" name="Picture 2" descr="Knowledge Check 16">
            <a:extLst>
              <a:ext uri="{FF2B5EF4-FFF2-40B4-BE49-F238E27FC236}">
                <a16:creationId xmlns:a16="http://schemas.microsoft.com/office/drawing/2014/main" id="{6295E65A-8519-887A-751D-C0B35B8D5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20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a:t>
            </a:r>
            <a:r>
              <a:rPr kumimoji="0" lang="ar-EG"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1</a:t>
            </a:r>
            <a:endPar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868029"/>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In Microsoft Power BI, which of the following statements is true about using the report area space more effectively?</a:t>
            </a:r>
          </a:p>
          <a:p>
            <a:pPr lvl="1"/>
            <a:r>
              <a:rPr lang="en-US" dirty="0">
                <a:solidFill>
                  <a:srgbClr val="333333"/>
                </a:solidFill>
                <a:effectLst/>
                <a:latin typeface="Arial" panose="020B0604020202020204" pitchFamily="34" charset="0"/>
                <a:ea typeface="Times New Roman" panose="02020603050405020304" pitchFamily="18" charset="0"/>
              </a:rPr>
              <a:t>A.	Both </a:t>
            </a:r>
            <a:r>
              <a:rPr lang="en-US" dirty="0" err="1">
                <a:solidFill>
                  <a:srgbClr val="333333"/>
                </a:solidFill>
                <a:effectLst/>
                <a:latin typeface="Arial" panose="020B0604020202020204" pitchFamily="34" charset="0"/>
                <a:ea typeface="Times New Roman" panose="02020603050405020304" pitchFamily="18" charset="0"/>
              </a:rPr>
              <a:t>treemap</a:t>
            </a:r>
            <a:r>
              <a:rPr lang="en-US" dirty="0">
                <a:solidFill>
                  <a:srgbClr val="333333"/>
                </a:solidFill>
                <a:effectLst/>
                <a:latin typeface="Arial" panose="020B0604020202020204" pitchFamily="34" charset="0"/>
                <a:ea typeface="Times New Roman" panose="02020603050405020304" pitchFamily="18" charset="0"/>
              </a:rPr>
              <a:t> and pie charts use the same amount of space to display the same data.</a:t>
            </a:r>
          </a:p>
          <a:p>
            <a:pPr lvl="1"/>
            <a:r>
              <a:rPr lang="en-US" dirty="0">
                <a:solidFill>
                  <a:srgbClr val="333333"/>
                </a:solidFill>
                <a:effectLst/>
                <a:latin typeface="Arial" panose="020B0604020202020204" pitchFamily="34" charset="0"/>
                <a:ea typeface="Times New Roman" panose="02020603050405020304" pitchFamily="18" charset="0"/>
              </a:rPr>
              <a:t>B.	Pie charts are more space-efficient than </a:t>
            </a:r>
            <a:r>
              <a:rPr lang="en-US" dirty="0" err="1">
                <a:solidFill>
                  <a:srgbClr val="333333"/>
                </a:solidFill>
                <a:effectLst/>
                <a:latin typeface="Arial" panose="020B0604020202020204" pitchFamily="34" charset="0"/>
                <a:ea typeface="Times New Roman" panose="02020603050405020304" pitchFamily="18" charset="0"/>
              </a:rPr>
              <a:t>treemap</a:t>
            </a:r>
            <a:r>
              <a:rPr lang="en-US" dirty="0">
                <a:solidFill>
                  <a:srgbClr val="333333"/>
                </a:solidFill>
                <a:effectLst/>
                <a:latin typeface="Arial" panose="020B0604020202020204" pitchFamily="34" charset="0"/>
                <a:ea typeface="Times New Roman" panose="02020603050405020304" pitchFamily="18" charset="0"/>
              </a:rPr>
              <a:t> charts.</a:t>
            </a:r>
          </a:p>
          <a:p>
            <a:pPr lvl="1"/>
            <a:r>
              <a:rPr lang="en-US" dirty="0">
                <a:solidFill>
                  <a:srgbClr val="333333"/>
                </a:solidFill>
                <a:effectLst/>
                <a:latin typeface="Arial" panose="020B0604020202020204" pitchFamily="34" charset="0"/>
                <a:ea typeface="Times New Roman" panose="02020603050405020304" pitchFamily="18" charset="0"/>
              </a:rPr>
              <a:t>C.	The space efficiency of a chart type does not impact the readability of the data.</a:t>
            </a:r>
          </a:p>
          <a:p>
            <a:pPr lvl="1"/>
            <a:r>
              <a:rPr lang="en-US" dirty="0">
                <a:solidFill>
                  <a:srgbClr val="333333"/>
                </a:solidFill>
                <a:effectLst/>
                <a:latin typeface="Arial" panose="020B0604020202020204" pitchFamily="34" charset="0"/>
                <a:ea typeface="Times New Roman" panose="02020603050405020304" pitchFamily="18" charset="0"/>
              </a:rPr>
              <a:t>D.	</a:t>
            </a:r>
            <a:r>
              <a:rPr lang="en-US" dirty="0" err="1">
                <a:solidFill>
                  <a:srgbClr val="333333"/>
                </a:solidFill>
                <a:effectLst/>
                <a:highlight>
                  <a:srgbClr val="00FF00"/>
                </a:highlight>
                <a:latin typeface="Arial" panose="020B0604020202020204" pitchFamily="34" charset="0"/>
                <a:ea typeface="Times New Roman" panose="02020603050405020304" pitchFamily="18" charset="0"/>
              </a:rPr>
              <a:t>Treemap</a:t>
            </a:r>
            <a:r>
              <a:rPr lang="en-US" dirty="0">
                <a:solidFill>
                  <a:srgbClr val="333333"/>
                </a:solidFill>
                <a:effectLst/>
                <a:highlight>
                  <a:srgbClr val="00FF00"/>
                </a:highlight>
                <a:latin typeface="Arial" panose="020B0604020202020204" pitchFamily="34" charset="0"/>
                <a:ea typeface="Times New Roman" panose="02020603050405020304" pitchFamily="18" charset="0"/>
              </a:rPr>
              <a:t> charts make more efficient use of space than pie charts</a:t>
            </a:r>
            <a:r>
              <a:rPr lang="en-US" dirty="0">
                <a:solidFill>
                  <a:srgbClr val="333333"/>
                </a:solidFill>
                <a:effectLst/>
                <a:latin typeface="Arial" panose="020B0604020202020204" pitchFamily="34" charset="0"/>
                <a:ea typeface="Times New Roman" panose="02020603050405020304" pitchFamily="18" charset="0"/>
              </a:rPr>
              <a:t>.</a:t>
            </a:r>
          </a:p>
          <a:p>
            <a:endParaRPr lang="en-US" dirty="0">
              <a:solidFill>
                <a:srgbClr val="333333"/>
              </a:solidFill>
              <a:effectLst/>
              <a:latin typeface="Arial" panose="020B0604020202020204" pitchFamily="34" charset="0"/>
              <a:ea typeface="Times New Roman" panose="02020603050405020304" pitchFamily="18" charset="0"/>
            </a:endParaRPr>
          </a:p>
          <a:p>
            <a:pPr lvl="1"/>
            <a:endParaRPr lang="en-US" dirty="0">
              <a:solidFill>
                <a:srgbClr val="333333"/>
              </a:solidFill>
              <a:effectLst/>
              <a:latin typeface="Arial" panose="020B0604020202020204" pitchFamily="34" charset="0"/>
              <a:ea typeface="Times New Roman" panose="02020603050405020304" pitchFamily="18" charset="0"/>
            </a:endParaRPr>
          </a:p>
        </p:txBody>
      </p:sp>
      <p:pic>
        <p:nvPicPr>
          <p:cNvPr id="7" name="Picture 2" descr="Knowledge Check 16">
            <a:extLst>
              <a:ext uri="{FF2B5EF4-FFF2-40B4-BE49-F238E27FC236}">
                <a16:creationId xmlns:a16="http://schemas.microsoft.com/office/drawing/2014/main" id="{6295E65A-8519-887A-751D-C0B35B8D5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B0D0061-C321-1853-5C0A-23168CF8C873}"/>
              </a:ext>
            </a:extLst>
          </p:cNvPr>
          <p:cNvPicPr>
            <a:picLocks noChangeAspect="1"/>
          </p:cNvPicPr>
          <p:nvPr/>
        </p:nvPicPr>
        <p:blipFill>
          <a:blip r:embed="rId3"/>
          <a:stretch>
            <a:fillRect/>
          </a:stretch>
        </p:blipFill>
        <p:spPr>
          <a:xfrm>
            <a:off x="2399784" y="4348471"/>
            <a:ext cx="7392432" cy="714475"/>
          </a:xfrm>
          <a:prstGeom prst="rect">
            <a:avLst/>
          </a:prstGeom>
        </p:spPr>
      </p:pic>
    </p:spTree>
    <p:extLst>
      <p:ext uri="{BB962C8B-B14F-4D97-AF65-F5344CB8AC3E}">
        <p14:creationId xmlns:p14="http://schemas.microsoft.com/office/powerpoint/2010/main" val="154257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2</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3263201"/>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You are analyzing data for a multi-department company and want to show how each department's monthly expenses contribute to the total expenses over a year. Which chart type would be the most suitable choice in this scenario?</a:t>
            </a:r>
          </a:p>
          <a:p>
            <a:pPr lvl="1"/>
            <a:r>
              <a:rPr lang="en-US" dirty="0">
                <a:solidFill>
                  <a:srgbClr val="333333"/>
                </a:solidFill>
                <a:effectLst/>
                <a:latin typeface="Arial" panose="020B0604020202020204" pitchFamily="34" charset="0"/>
                <a:ea typeface="Times New Roman" panose="02020603050405020304" pitchFamily="18" charset="0"/>
              </a:rPr>
              <a:t>A.	Stacked area chart</a:t>
            </a:r>
          </a:p>
          <a:p>
            <a:pPr lvl="1"/>
            <a:r>
              <a:rPr lang="en-US" dirty="0">
                <a:solidFill>
                  <a:srgbClr val="333333"/>
                </a:solidFill>
                <a:effectLst/>
                <a:latin typeface="Arial" panose="020B0604020202020204" pitchFamily="34" charset="0"/>
                <a:ea typeface="Times New Roman" panose="02020603050405020304" pitchFamily="18" charset="0"/>
              </a:rPr>
              <a:t>B.	Pie chart</a:t>
            </a:r>
          </a:p>
          <a:p>
            <a:pPr lvl="1"/>
            <a:r>
              <a:rPr lang="en-US" dirty="0">
                <a:solidFill>
                  <a:srgbClr val="333333"/>
                </a:solidFill>
                <a:effectLst/>
                <a:latin typeface="Arial" panose="020B0604020202020204" pitchFamily="34" charset="0"/>
                <a:ea typeface="Times New Roman" panose="02020603050405020304" pitchFamily="18" charset="0"/>
              </a:rPr>
              <a:t>C.	Donut chart</a:t>
            </a:r>
          </a:p>
          <a:p>
            <a:pPr lvl="1"/>
            <a:r>
              <a:rPr lang="en-US" dirty="0">
                <a:solidFill>
                  <a:srgbClr val="333333"/>
                </a:solidFill>
                <a:effectLst/>
                <a:latin typeface="Arial" panose="020B0604020202020204" pitchFamily="34" charset="0"/>
                <a:ea typeface="Times New Roman" panose="02020603050405020304" pitchFamily="18" charset="0"/>
              </a:rPr>
              <a:t>D.	Line chart</a:t>
            </a:r>
          </a:p>
          <a:p>
            <a:endParaRPr lang="en-US" dirty="0">
              <a:solidFill>
                <a:srgbClr val="333333"/>
              </a:solidFill>
              <a:effectLst/>
              <a:latin typeface="Arial" panose="020B0604020202020204" pitchFamily="34" charset="0"/>
              <a:ea typeface="Times New Roman" panose="02020603050405020304" pitchFamily="18" charset="0"/>
            </a:endParaRPr>
          </a:p>
          <a:p>
            <a:pPr lvl="1"/>
            <a:endParaRPr lang="en-US" dirty="0">
              <a:solidFill>
                <a:srgbClr val="333333"/>
              </a:solidFill>
              <a:effectLst/>
              <a:latin typeface="Arial" panose="020B0604020202020204" pitchFamily="34" charset="0"/>
              <a:ea typeface="Times New Roman" panose="02020603050405020304" pitchFamily="18" charset="0"/>
            </a:endParaRPr>
          </a:p>
        </p:txBody>
      </p:sp>
      <p:pic>
        <p:nvPicPr>
          <p:cNvPr id="7" name="Picture 2" descr="Knowledge Check 16">
            <a:extLst>
              <a:ext uri="{FF2B5EF4-FFF2-40B4-BE49-F238E27FC236}">
                <a16:creationId xmlns:a16="http://schemas.microsoft.com/office/drawing/2014/main" id="{6295E65A-8519-887A-751D-C0B35B8D5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19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2</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3263201"/>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You are analyzing data for a multi-department company and want to show how each department's monthly expenses contribute to the total expenses over a year. Which chart type would be the most suitable choice in this scenario?</a:t>
            </a:r>
          </a:p>
          <a:p>
            <a:pPr lvl="1"/>
            <a:r>
              <a:rPr lang="en-US" dirty="0">
                <a:solidFill>
                  <a:srgbClr val="333333"/>
                </a:solidFill>
                <a:effectLst/>
                <a:latin typeface="Arial" panose="020B0604020202020204" pitchFamily="34" charset="0"/>
                <a:ea typeface="Times New Roman" panose="02020603050405020304" pitchFamily="18" charset="0"/>
              </a:rPr>
              <a:t>A.	</a:t>
            </a:r>
            <a:r>
              <a:rPr lang="en-US" dirty="0">
                <a:solidFill>
                  <a:srgbClr val="333333"/>
                </a:solidFill>
                <a:effectLst/>
                <a:highlight>
                  <a:srgbClr val="00FF00"/>
                </a:highlight>
                <a:latin typeface="Arial" panose="020B0604020202020204" pitchFamily="34" charset="0"/>
                <a:ea typeface="Times New Roman" panose="02020603050405020304" pitchFamily="18" charset="0"/>
              </a:rPr>
              <a:t>Stacked area chart</a:t>
            </a:r>
          </a:p>
          <a:p>
            <a:pPr lvl="1"/>
            <a:r>
              <a:rPr lang="en-US" dirty="0">
                <a:solidFill>
                  <a:srgbClr val="333333"/>
                </a:solidFill>
                <a:effectLst/>
                <a:latin typeface="Arial" panose="020B0604020202020204" pitchFamily="34" charset="0"/>
                <a:ea typeface="Times New Roman" panose="02020603050405020304" pitchFamily="18" charset="0"/>
              </a:rPr>
              <a:t>B.	Pie chart</a:t>
            </a:r>
          </a:p>
          <a:p>
            <a:pPr lvl="1"/>
            <a:r>
              <a:rPr lang="en-US" dirty="0">
                <a:solidFill>
                  <a:srgbClr val="333333"/>
                </a:solidFill>
                <a:effectLst/>
                <a:latin typeface="Arial" panose="020B0604020202020204" pitchFamily="34" charset="0"/>
                <a:ea typeface="Times New Roman" panose="02020603050405020304" pitchFamily="18" charset="0"/>
              </a:rPr>
              <a:t>C.	Donut chart</a:t>
            </a:r>
          </a:p>
          <a:p>
            <a:pPr lvl="1"/>
            <a:r>
              <a:rPr lang="en-US" dirty="0">
                <a:solidFill>
                  <a:srgbClr val="333333"/>
                </a:solidFill>
                <a:effectLst/>
                <a:latin typeface="Arial" panose="020B0604020202020204" pitchFamily="34" charset="0"/>
                <a:ea typeface="Times New Roman" panose="02020603050405020304" pitchFamily="18" charset="0"/>
              </a:rPr>
              <a:t>D.	Line chart</a:t>
            </a:r>
          </a:p>
          <a:p>
            <a:endParaRPr lang="en-US" dirty="0">
              <a:solidFill>
                <a:srgbClr val="333333"/>
              </a:solidFill>
              <a:effectLst/>
              <a:latin typeface="Arial" panose="020B0604020202020204" pitchFamily="34" charset="0"/>
              <a:ea typeface="Times New Roman" panose="02020603050405020304" pitchFamily="18" charset="0"/>
            </a:endParaRPr>
          </a:p>
          <a:p>
            <a:pPr lvl="1"/>
            <a:endParaRPr lang="en-US" dirty="0">
              <a:solidFill>
                <a:srgbClr val="333333"/>
              </a:solidFill>
              <a:effectLst/>
              <a:latin typeface="Arial" panose="020B0604020202020204" pitchFamily="34" charset="0"/>
              <a:ea typeface="Times New Roman" panose="02020603050405020304" pitchFamily="18" charset="0"/>
            </a:endParaRPr>
          </a:p>
        </p:txBody>
      </p:sp>
      <p:pic>
        <p:nvPicPr>
          <p:cNvPr id="7" name="Picture 2" descr="Knowledge Check 16">
            <a:extLst>
              <a:ext uri="{FF2B5EF4-FFF2-40B4-BE49-F238E27FC236}">
                <a16:creationId xmlns:a16="http://schemas.microsoft.com/office/drawing/2014/main" id="{6295E65A-8519-887A-751D-C0B35B8D5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74C99A3-00F4-F729-12EB-0D697B2D36D9}"/>
              </a:ext>
            </a:extLst>
          </p:cNvPr>
          <p:cNvPicPr>
            <a:picLocks noChangeAspect="1"/>
          </p:cNvPicPr>
          <p:nvPr/>
        </p:nvPicPr>
        <p:blipFill>
          <a:blip r:embed="rId3"/>
          <a:stretch>
            <a:fillRect/>
          </a:stretch>
        </p:blipFill>
        <p:spPr>
          <a:xfrm>
            <a:off x="2845021" y="4351993"/>
            <a:ext cx="7554379" cy="1009791"/>
          </a:xfrm>
          <a:prstGeom prst="rect">
            <a:avLst/>
          </a:prstGeom>
        </p:spPr>
      </p:pic>
    </p:spTree>
    <p:extLst>
      <p:ext uri="{BB962C8B-B14F-4D97-AF65-F5344CB8AC3E}">
        <p14:creationId xmlns:p14="http://schemas.microsoft.com/office/powerpoint/2010/main" val="11834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3</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657907"/>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spcBef>
                <a:spcPts val="0"/>
              </a:spcBef>
              <a:spcAft>
                <a:spcPts val="0"/>
              </a:spcAft>
            </a:pPr>
            <a:r>
              <a:rPr lang="en-US" dirty="0">
                <a:effectLst/>
                <a:latin typeface="Arial" panose="020B0604020202020204" pitchFamily="34" charset="0"/>
                <a:ea typeface="Calibri" panose="020F0502020204030204" pitchFamily="34" charset="0"/>
                <a:cs typeface="Arial" panose="020B0604020202020204" pitchFamily="34" charset="0"/>
              </a:rPr>
              <a:t>You've been tracking the monthly sales and advertising spending of a company's product line over the past two years. You want to show the correlation between advertising spending and sales and the trend of sales from different product categories. Which chart type would be the most suitable choice in this scenario? </a:t>
            </a:r>
          </a:p>
          <a:p>
            <a:pPr marL="228600" lvl="1"/>
            <a:r>
              <a:rPr lang="en-US" sz="1600" dirty="0">
                <a:effectLst/>
                <a:latin typeface="Arial" panose="020B0604020202020204" pitchFamily="34" charset="0"/>
                <a:ea typeface="Calibri" panose="020F0502020204030204" pitchFamily="34" charset="0"/>
                <a:cs typeface="Arial" panose="020B0604020202020204" pitchFamily="34" charset="0"/>
              </a:rPr>
              <a:t>A.	Area chart</a:t>
            </a:r>
          </a:p>
          <a:p>
            <a:pPr marL="228600" lvl="1"/>
            <a:r>
              <a:rPr lang="en-US" sz="1600" dirty="0">
                <a:effectLst/>
                <a:latin typeface="Arial" panose="020B0604020202020204" pitchFamily="34" charset="0"/>
                <a:ea typeface="Calibri" panose="020F0502020204030204" pitchFamily="34" charset="0"/>
                <a:cs typeface="Arial" panose="020B0604020202020204" pitchFamily="34" charset="0"/>
              </a:rPr>
              <a:t>B.	Bar chart</a:t>
            </a:r>
          </a:p>
          <a:p>
            <a:pPr marL="228600" lvl="1"/>
            <a:r>
              <a:rPr lang="en-US" sz="1600" dirty="0">
                <a:effectLst/>
                <a:latin typeface="Arial" panose="020B0604020202020204" pitchFamily="34" charset="0"/>
                <a:ea typeface="Calibri" panose="020F0502020204030204" pitchFamily="34" charset="0"/>
                <a:cs typeface="Arial" panose="020B0604020202020204" pitchFamily="34" charset="0"/>
              </a:rPr>
              <a:t>C.	Line and stacked column chart</a:t>
            </a:r>
          </a:p>
          <a:p>
            <a:pPr marL="228600" lvl="1"/>
            <a:r>
              <a:rPr lang="en-US" sz="1600" dirty="0">
                <a:effectLst/>
                <a:latin typeface="Arial" panose="020B0604020202020204" pitchFamily="34" charset="0"/>
                <a:ea typeface="Calibri" panose="020F0502020204030204" pitchFamily="34" charset="0"/>
                <a:cs typeface="Arial" panose="020B0604020202020204" pitchFamily="34" charset="0"/>
              </a:rPr>
              <a:t>D.	Line chart</a:t>
            </a:r>
          </a:p>
        </p:txBody>
      </p:sp>
      <p:pic>
        <p:nvPicPr>
          <p:cNvPr id="7" name="Picture 2" descr="Knowledge Check 16">
            <a:extLst>
              <a:ext uri="{FF2B5EF4-FFF2-40B4-BE49-F238E27FC236}">
                <a16:creationId xmlns:a16="http://schemas.microsoft.com/office/drawing/2014/main" id="{6295E65A-8519-887A-751D-C0B35B8D5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89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F9DDA96-7D03-472B-1462-59CEC4306AB6}"/>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Line and Clustered Column Chart</a:t>
            </a:r>
            <a:endParaRPr lang="en-US" sz="1600" dirty="0"/>
          </a:p>
        </p:txBody>
      </p:sp>
      <p:pic>
        <p:nvPicPr>
          <p:cNvPr id="5" name="Picture 4">
            <a:extLst>
              <a:ext uri="{FF2B5EF4-FFF2-40B4-BE49-F238E27FC236}">
                <a16:creationId xmlns:a16="http://schemas.microsoft.com/office/drawing/2014/main" id="{9DBF71C4-EB14-FE76-0F06-5D861C4EDBF1}"/>
              </a:ext>
            </a:extLst>
          </p:cNvPr>
          <p:cNvPicPr>
            <a:picLocks noChangeAspect="1"/>
          </p:cNvPicPr>
          <p:nvPr/>
        </p:nvPicPr>
        <p:blipFill>
          <a:blip r:embed="rId2"/>
          <a:stretch>
            <a:fillRect/>
          </a:stretch>
        </p:blipFill>
        <p:spPr>
          <a:xfrm>
            <a:off x="608834" y="1252233"/>
            <a:ext cx="10974332" cy="4353533"/>
          </a:xfrm>
          <a:prstGeom prst="rect">
            <a:avLst/>
          </a:prstGeom>
        </p:spPr>
      </p:pic>
    </p:spTree>
    <p:extLst>
      <p:ext uri="{BB962C8B-B14F-4D97-AF65-F5344CB8AC3E}">
        <p14:creationId xmlns:p14="http://schemas.microsoft.com/office/powerpoint/2010/main" val="268884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3</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657907"/>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spcBef>
                <a:spcPts val="0"/>
              </a:spcBef>
              <a:spcAft>
                <a:spcPts val="0"/>
              </a:spcAft>
            </a:pPr>
            <a:r>
              <a:rPr lang="en-US" dirty="0">
                <a:effectLst/>
                <a:latin typeface="Arial" panose="020B0604020202020204" pitchFamily="34" charset="0"/>
                <a:ea typeface="Calibri" panose="020F0502020204030204" pitchFamily="34" charset="0"/>
                <a:cs typeface="Arial" panose="020B0604020202020204" pitchFamily="34" charset="0"/>
              </a:rPr>
              <a:t>You've been tracking the monthly sales and advertising spending of a company's product line over the past two years. You want to show the correlation between advertising spending and sales and the trend of sales from different product categories. Which chart type would be the most suitable choice in this scenario? </a:t>
            </a:r>
          </a:p>
          <a:p>
            <a:pPr marL="228600" lvl="1"/>
            <a:r>
              <a:rPr lang="en-US" sz="1600" dirty="0">
                <a:effectLst/>
                <a:latin typeface="Arial" panose="020B0604020202020204" pitchFamily="34" charset="0"/>
                <a:ea typeface="Calibri" panose="020F0502020204030204" pitchFamily="34" charset="0"/>
                <a:cs typeface="Arial" panose="020B0604020202020204" pitchFamily="34" charset="0"/>
              </a:rPr>
              <a:t>A.	Area chart</a:t>
            </a:r>
          </a:p>
          <a:p>
            <a:pPr marL="228600" lvl="1"/>
            <a:r>
              <a:rPr lang="en-US" sz="1600" dirty="0">
                <a:effectLst/>
                <a:latin typeface="Arial" panose="020B0604020202020204" pitchFamily="34" charset="0"/>
                <a:ea typeface="Calibri" panose="020F0502020204030204" pitchFamily="34" charset="0"/>
                <a:cs typeface="Arial" panose="020B0604020202020204" pitchFamily="34" charset="0"/>
              </a:rPr>
              <a:t>B.	Bar chart</a:t>
            </a:r>
          </a:p>
          <a:p>
            <a:pPr marL="228600" lvl="1"/>
            <a:r>
              <a:rPr lang="en-US" sz="1600" dirty="0">
                <a:effectLst/>
                <a:latin typeface="Arial" panose="020B0604020202020204" pitchFamily="34" charset="0"/>
                <a:ea typeface="Calibri" panose="020F0502020204030204" pitchFamily="34" charset="0"/>
                <a:cs typeface="Arial" panose="020B0604020202020204" pitchFamily="34" charset="0"/>
              </a:rPr>
              <a:t>C.	</a:t>
            </a:r>
            <a:r>
              <a:rPr lang="en-US" sz="1600" dirty="0">
                <a:effectLst/>
                <a:highlight>
                  <a:srgbClr val="00FF00"/>
                </a:highlight>
                <a:latin typeface="Arial" panose="020B0604020202020204" pitchFamily="34" charset="0"/>
                <a:ea typeface="Calibri" panose="020F0502020204030204" pitchFamily="34" charset="0"/>
                <a:cs typeface="Arial" panose="020B0604020202020204" pitchFamily="34" charset="0"/>
              </a:rPr>
              <a:t>Line and stacked column chart</a:t>
            </a:r>
          </a:p>
          <a:p>
            <a:pPr marL="228600" lvl="1"/>
            <a:r>
              <a:rPr lang="en-US" sz="1600" dirty="0">
                <a:effectLst/>
                <a:latin typeface="Arial" panose="020B0604020202020204" pitchFamily="34" charset="0"/>
                <a:ea typeface="Calibri" panose="020F0502020204030204" pitchFamily="34" charset="0"/>
                <a:cs typeface="Arial" panose="020B0604020202020204" pitchFamily="34" charset="0"/>
              </a:rPr>
              <a:t>D.	Line chart</a:t>
            </a:r>
          </a:p>
        </p:txBody>
      </p:sp>
      <p:pic>
        <p:nvPicPr>
          <p:cNvPr id="7" name="Picture 2" descr="Knowledge Check 16">
            <a:extLst>
              <a:ext uri="{FF2B5EF4-FFF2-40B4-BE49-F238E27FC236}">
                <a16:creationId xmlns:a16="http://schemas.microsoft.com/office/drawing/2014/main" id="{6295E65A-8519-887A-751D-C0B35B8D5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A96DACA-2555-09B7-2850-E1CFADDB029D}"/>
              </a:ext>
            </a:extLst>
          </p:cNvPr>
          <p:cNvPicPr>
            <a:picLocks noChangeAspect="1"/>
          </p:cNvPicPr>
          <p:nvPr/>
        </p:nvPicPr>
        <p:blipFill>
          <a:blip r:embed="rId3"/>
          <a:stretch>
            <a:fillRect/>
          </a:stretch>
        </p:blipFill>
        <p:spPr>
          <a:xfrm>
            <a:off x="2560459" y="4251595"/>
            <a:ext cx="7278116" cy="1019317"/>
          </a:xfrm>
          <a:prstGeom prst="rect">
            <a:avLst/>
          </a:prstGeom>
        </p:spPr>
      </p:pic>
    </p:spTree>
    <p:extLst>
      <p:ext uri="{BB962C8B-B14F-4D97-AF65-F5344CB8AC3E}">
        <p14:creationId xmlns:p14="http://schemas.microsoft.com/office/powerpoint/2010/main" val="204607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4</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1990673"/>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spcBef>
                <a:spcPts val="0"/>
              </a:spcBef>
              <a:spcAft>
                <a:spcPts val="0"/>
              </a:spcAft>
            </a:pPr>
            <a:r>
              <a:rPr lang="en-US" dirty="0">
                <a:effectLst/>
                <a:latin typeface="Arial" panose="020B0604020202020204" pitchFamily="34" charset="0"/>
                <a:ea typeface="Calibri" panose="020F0502020204030204" pitchFamily="34" charset="0"/>
                <a:cs typeface="Arial" panose="020B0604020202020204" pitchFamily="34" charset="0"/>
              </a:rPr>
              <a:t>Which of the following statements are true about funnel charts? Select all that apply.</a:t>
            </a:r>
          </a:p>
          <a:p>
            <a:pPr marL="228600" lvl="1"/>
            <a:r>
              <a:rPr lang="en-US" dirty="0">
                <a:effectLst/>
                <a:latin typeface="Arial" panose="020B0604020202020204" pitchFamily="34" charset="0"/>
                <a:ea typeface="Calibri" panose="020F0502020204030204" pitchFamily="34" charset="0"/>
                <a:cs typeface="Arial" panose="020B0604020202020204" pitchFamily="34" charset="0"/>
              </a:rPr>
              <a:t>A. Funnel charts are ideal for illustrating data that follows a sequential order through multiple stages.</a:t>
            </a:r>
          </a:p>
          <a:p>
            <a:pPr marL="228600" lvl="1"/>
            <a:r>
              <a:rPr lang="en-US" dirty="0">
                <a:effectLst/>
                <a:latin typeface="Arial" panose="020B0604020202020204" pitchFamily="34" charset="0"/>
                <a:ea typeface="Calibri" panose="020F0502020204030204" pitchFamily="34" charset="0"/>
                <a:cs typeface="Arial" panose="020B0604020202020204" pitchFamily="34" charset="0"/>
              </a:rPr>
              <a:t>B. Funnel charts must be used only when the data volume increases from the initial to the final stage.</a:t>
            </a:r>
          </a:p>
          <a:p>
            <a:pPr marL="228600" lvl="1"/>
            <a:r>
              <a:rPr lang="en-US" dirty="0">
                <a:effectLst/>
                <a:latin typeface="Arial" panose="020B0604020202020204" pitchFamily="34" charset="0"/>
                <a:ea typeface="Calibri" panose="020F0502020204030204" pitchFamily="34" charset="0"/>
                <a:cs typeface="Arial" panose="020B0604020202020204" pitchFamily="34" charset="0"/>
              </a:rPr>
              <a:t>C. Funnel charts are ideal for calculating and tracking conversion and retention rates.</a:t>
            </a:r>
          </a:p>
          <a:p>
            <a:pPr marL="228600" lvl="1"/>
            <a:r>
              <a:rPr lang="en-US" dirty="0">
                <a:effectLst/>
                <a:latin typeface="Arial" panose="020B0604020202020204" pitchFamily="34" charset="0"/>
                <a:ea typeface="Calibri" panose="020F0502020204030204" pitchFamily="34" charset="0"/>
                <a:cs typeface="Arial" panose="020B0604020202020204" pitchFamily="34" charset="0"/>
              </a:rPr>
              <a:t>D. Funnel charts are helpful in identifying bottlenecks in a process.</a:t>
            </a:r>
          </a:p>
        </p:txBody>
      </p:sp>
      <p:pic>
        <p:nvPicPr>
          <p:cNvPr id="7" name="Picture 2" descr="Knowledge Check 16">
            <a:extLst>
              <a:ext uri="{FF2B5EF4-FFF2-40B4-BE49-F238E27FC236}">
                <a16:creationId xmlns:a16="http://schemas.microsoft.com/office/drawing/2014/main" id="{6295E65A-8519-887A-751D-C0B35B8D5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83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4</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1990673"/>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spcBef>
                <a:spcPts val="0"/>
              </a:spcBef>
              <a:spcAft>
                <a:spcPts val="0"/>
              </a:spcAft>
            </a:pPr>
            <a:r>
              <a:rPr lang="en-US" dirty="0">
                <a:effectLst/>
                <a:latin typeface="Arial" panose="020B0604020202020204" pitchFamily="34" charset="0"/>
                <a:ea typeface="Calibri" panose="020F0502020204030204" pitchFamily="34" charset="0"/>
                <a:cs typeface="Arial" panose="020B0604020202020204" pitchFamily="34" charset="0"/>
              </a:rPr>
              <a:t>Which of the following statements are true about funnel charts? Select all that apply.</a:t>
            </a:r>
          </a:p>
          <a:p>
            <a:pPr marL="228600" lvl="1"/>
            <a:r>
              <a:rPr lang="en-US" dirty="0">
                <a:effectLst/>
                <a:highlight>
                  <a:srgbClr val="00FF00"/>
                </a:highlight>
                <a:latin typeface="Arial" panose="020B0604020202020204" pitchFamily="34" charset="0"/>
                <a:ea typeface="Calibri" panose="020F0502020204030204" pitchFamily="34" charset="0"/>
                <a:cs typeface="Arial" panose="020B0604020202020204" pitchFamily="34" charset="0"/>
              </a:rPr>
              <a:t>A.</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a:effectLst/>
                <a:highlight>
                  <a:srgbClr val="00FF00"/>
                </a:highlight>
                <a:latin typeface="Arial" panose="020B0604020202020204" pitchFamily="34" charset="0"/>
                <a:ea typeface="Calibri" panose="020F0502020204030204" pitchFamily="34" charset="0"/>
                <a:cs typeface="Arial" panose="020B0604020202020204" pitchFamily="34" charset="0"/>
              </a:rPr>
              <a:t>Funnel charts are ideal for illustrating data that follows a sequential order through multiple stages</a:t>
            </a:r>
            <a:r>
              <a:rPr lang="en-US" dirty="0">
                <a:effectLst/>
                <a:latin typeface="Arial" panose="020B0604020202020204" pitchFamily="34" charset="0"/>
                <a:ea typeface="Calibri" panose="020F0502020204030204" pitchFamily="34" charset="0"/>
                <a:cs typeface="Arial" panose="020B0604020202020204" pitchFamily="34" charset="0"/>
              </a:rPr>
              <a:t>.</a:t>
            </a:r>
          </a:p>
          <a:p>
            <a:pPr marL="228600" lvl="1"/>
            <a:r>
              <a:rPr lang="en-US" dirty="0">
                <a:effectLst/>
                <a:latin typeface="Arial" panose="020B0604020202020204" pitchFamily="34" charset="0"/>
                <a:ea typeface="Calibri" panose="020F0502020204030204" pitchFamily="34" charset="0"/>
                <a:cs typeface="Arial" panose="020B0604020202020204" pitchFamily="34" charset="0"/>
              </a:rPr>
              <a:t>B. Funnel charts must be used only when the data volume increases from the initial to the final stage.</a:t>
            </a:r>
          </a:p>
          <a:p>
            <a:pPr marL="228600" lvl="1"/>
            <a:r>
              <a:rPr lang="en-US" dirty="0">
                <a:effectLst/>
                <a:highlight>
                  <a:srgbClr val="00FF00"/>
                </a:highlight>
                <a:latin typeface="Arial" panose="020B0604020202020204" pitchFamily="34" charset="0"/>
                <a:ea typeface="Calibri" panose="020F0502020204030204" pitchFamily="34" charset="0"/>
                <a:cs typeface="Arial" panose="020B0604020202020204" pitchFamily="34" charset="0"/>
              </a:rPr>
              <a:t>C.</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a:effectLst/>
                <a:highlight>
                  <a:srgbClr val="00FF00"/>
                </a:highlight>
                <a:latin typeface="Arial" panose="020B0604020202020204" pitchFamily="34" charset="0"/>
                <a:ea typeface="Calibri" panose="020F0502020204030204" pitchFamily="34" charset="0"/>
                <a:cs typeface="Arial" panose="020B0604020202020204" pitchFamily="34" charset="0"/>
              </a:rPr>
              <a:t>Funnel charts are ideal for calculating and tracking conversion and retention rates.</a:t>
            </a:r>
          </a:p>
          <a:p>
            <a:pPr marL="228600" lvl="1"/>
            <a:r>
              <a:rPr lang="en-US" dirty="0">
                <a:effectLst/>
                <a:highlight>
                  <a:srgbClr val="00FF00"/>
                </a:highlight>
                <a:latin typeface="Arial" panose="020B0604020202020204" pitchFamily="34" charset="0"/>
                <a:ea typeface="Calibri" panose="020F0502020204030204" pitchFamily="34" charset="0"/>
                <a:cs typeface="Arial" panose="020B0604020202020204" pitchFamily="34" charset="0"/>
              </a:rPr>
              <a:t>D. Funnel charts are helpful in identifying bottlenecks in a process.</a:t>
            </a:r>
          </a:p>
        </p:txBody>
      </p:sp>
      <p:pic>
        <p:nvPicPr>
          <p:cNvPr id="7" name="Picture 2" descr="Knowledge Check 16">
            <a:extLst>
              <a:ext uri="{FF2B5EF4-FFF2-40B4-BE49-F238E27FC236}">
                <a16:creationId xmlns:a16="http://schemas.microsoft.com/office/drawing/2014/main" id="{6295E65A-8519-887A-751D-C0B35B8D5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84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5</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3053144"/>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spcBef>
                <a:spcPts val="0"/>
              </a:spcBef>
              <a:spcAft>
                <a:spcPts val="0"/>
              </a:spcAft>
            </a:pPr>
            <a:r>
              <a:rPr lang="en-US" sz="2000" dirty="0">
                <a:effectLst/>
                <a:latin typeface="Arial" panose="020B0604020202020204" pitchFamily="34" charset="0"/>
                <a:ea typeface="Calibri" panose="020F0502020204030204" pitchFamily="34" charset="0"/>
                <a:cs typeface="Arial" panose="020B0604020202020204" pitchFamily="34" charset="0"/>
              </a:rPr>
              <a:t>The regional sales team of a large retail corporation wants to evaluate their performance over the last year. They've collected data including the average customer satisfaction score, total sales, and the number of customer complaints received per month for each store in the region. Which type of visualization would be most suitable for analyzing the relationship between average customer satisfaction score and total sales, while also considering the number of customer complaints per store?</a:t>
            </a:r>
          </a:p>
          <a:p>
            <a:pPr marL="228600" lvl="1"/>
            <a:r>
              <a:rPr lang="en-US" sz="1600" dirty="0">
                <a:effectLst/>
                <a:latin typeface="Arial" panose="020B0604020202020204" pitchFamily="34" charset="0"/>
                <a:ea typeface="Calibri" panose="020F0502020204030204" pitchFamily="34" charset="0"/>
                <a:cs typeface="Arial" panose="020B0604020202020204" pitchFamily="34" charset="0"/>
              </a:rPr>
              <a:t>A.	Line chart</a:t>
            </a:r>
          </a:p>
          <a:p>
            <a:pPr marL="228600" lvl="1"/>
            <a:r>
              <a:rPr lang="en-US" sz="1600" dirty="0">
                <a:effectLst/>
                <a:latin typeface="Arial" panose="020B0604020202020204" pitchFamily="34" charset="0"/>
                <a:ea typeface="Calibri" panose="020F0502020204030204" pitchFamily="34" charset="0"/>
                <a:cs typeface="Arial" panose="020B0604020202020204" pitchFamily="34" charset="0"/>
              </a:rPr>
              <a:t>B.	Bar chart</a:t>
            </a:r>
          </a:p>
          <a:p>
            <a:pPr marL="228600" lvl="1"/>
            <a:r>
              <a:rPr lang="en-US" sz="1600" dirty="0" err="1">
                <a:effectLst/>
                <a:latin typeface="Arial" panose="020B0604020202020204" pitchFamily="34" charset="0"/>
                <a:ea typeface="Calibri" panose="020F0502020204030204" pitchFamily="34" charset="0"/>
                <a:cs typeface="Arial" panose="020B0604020202020204" pitchFamily="34" charset="0"/>
              </a:rPr>
              <a:t>C.Scatter</a:t>
            </a:r>
            <a:r>
              <a:rPr lang="en-US" sz="1600" dirty="0">
                <a:effectLst/>
                <a:latin typeface="Arial" panose="020B0604020202020204" pitchFamily="34" charset="0"/>
                <a:ea typeface="Calibri" panose="020F0502020204030204" pitchFamily="34" charset="0"/>
                <a:cs typeface="Arial" panose="020B0604020202020204" pitchFamily="34" charset="0"/>
              </a:rPr>
              <a:t> chart</a:t>
            </a:r>
          </a:p>
          <a:p>
            <a:pPr marL="228600" lvl="1"/>
            <a:r>
              <a:rPr lang="en-US" sz="1600" dirty="0" err="1">
                <a:effectLst/>
                <a:latin typeface="Arial" panose="020B0604020202020204" pitchFamily="34" charset="0"/>
                <a:ea typeface="Calibri" panose="020F0502020204030204" pitchFamily="34" charset="0"/>
                <a:cs typeface="Arial" panose="020B0604020202020204" pitchFamily="34" charset="0"/>
              </a:rPr>
              <a:t>D.Pie</a:t>
            </a:r>
            <a:r>
              <a:rPr lang="en-US" sz="1600" dirty="0">
                <a:effectLst/>
                <a:latin typeface="Arial" panose="020B0604020202020204" pitchFamily="34" charset="0"/>
                <a:ea typeface="Calibri" panose="020F0502020204030204" pitchFamily="34" charset="0"/>
                <a:cs typeface="Arial" panose="020B0604020202020204" pitchFamily="34" charset="0"/>
              </a:rPr>
              <a:t> chart</a:t>
            </a:r>
          </a:p>
        </p:txBody>
      </p:sp>
      <p:pic>
        <p:nvPicPr>
          <p:cNvPr id="7" name="Picture 2" descr="Knowledge Check 16">
            <a:extLst>
              <a:ext uri="{FF2B5EF4-FFF2-40B4-BE49-F238E27FC236}">
                <a16:creationId xmlns:a16="http://schemas.microsoft.com/office/drawing/2014/main" id="{6295E65A-8519-887A-751D-C0B35B8D5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3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5</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3053144"/>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spcBef>
                <a:spcPts val="0"/>
              </a:spcBef>
              <a:spcAft>
                <a:spcPts val="0"/>
              </a:spcAft>
            </a:pPr>
            <a:r>
              <a:rPr lang="en-US" sz="2000" dirty="0">
                <a:effectLst/>
                <a:latin typeface="Arial" panose="020B0604020202020204" pitchFamily="34" charset="0"/>
                <a:ea typeface="Calibri" panose="020F0502020204030204" pitchFamily="34" charset="0"/>
                <a:cs typeface="Arial" panose="020B0604020202020204" pitchFamily="34" charset="0"/>
              </a:rPr>
              <a:t>The regional sales team of a large retail corporation wants to evaluate their performance over the last year. They've collected data including the average customer satisfaction score, total sales, and the number of customer complaints received per month for each store in the region. Which type of visualization would be most suitable for analyzing the relationship between average customer satisfaction score and total sales, while also considering the number of customer complaints per store?</a:t>
            </a:r>
          </a:p>
          <a:p>
            <a:pPr marL="228600" lvl="1"/>
            <a:r>
              <a:rPr lang="en-US" sz="1600" dirty="0">
                <a:effectLst/>
                <a:latin typeface="Arial" panose="020B0604020202020204" pitchFamily="34" charset="0"/>
                <a:ea typeface="Calibri" panose="020F0502020204030204" pitchFamily="34" charset="0"/>
                <a:cs typeface="Arial" panose="020B0604020202020204" pitchFamily="34" charset="0"/>
              </a:rPr>
              <a:t>A.	Line chart</a:t>
            </a:r>
          </a:p>
          <a:p>
            <a:pPr marL="228600" lvl="1"/>
            <a:r>
              <a:rPr lang="en-US" sz="1600" dirty="0">
                <a:effectLst/>
                <a:latin typeface="Arial" panose="020B0604020202020204" pitchFamily="34" charset="0"/>
                <a:ea typeface="Calibri" panose="020F0502020204030204" pitchFamily="34" charset="0"/>
                <a:cs typeface="Arial" panose="020B0604020202020204" pitchFamily="34" charset="0"/>
              </a:rPr>
              <a:t>B.	Bar chart</a:t>
            </a:r>
          </a:p>
          <a:p>
            <a:pPr marL="228600" lvl="1"/>
            <a:r>
              <a:rPr lang="en-US" sz="1600" dirty="0" err="1">
                <a:effectLst/>
                <a:highlight>
                  <a:srgbClr val="00FF00"/>
                </a:highlight>
                <a:latin typeface="Arial" panose="020B0604020202020204" pitchFamily="34" charset="0"/>
                <a:ea typeface="Calibri" panose="020F0502020204030204" pitchFamily="34" charset="0"/>
                <a:cs typeface="Arial" panose="020B0604020202020204" pitchFamily="34" charset="0"/>
              </a:rPr>
              <a:t>C.Scatter</a:t>
            </a:r>
            <a:r>
              <a:rPr lang="en-US" sz="1600" dirty="0">
                <a:effectLst/>
                <a:highlight>
                  <a:srgbClr val="00FF00"/>
                </a:highlight>
                <a:latin typeface="Arial" panose="020B0604020202020204" pitchFamily="34" charset="0"/>
                <a:ea typeface="Calibri" panose="020F0502020204030204" pitchFamily="34" charset="0"/>
                <a:cs typeface="Arial" panose="020B0604020202020204" pitchFamily="34" charset="0"/>
              </a:rPr>
              <a:t> chart</a:t>
            </a:r>
          </a:p>
          <a:p>
            <a:pPr marL="228600" lvl="1"/>
            <a:r>
              <a:rPr lang="en-US" sz="1600" dirty="0" err="1">
                <a:effectLst/>
                <a:latin typeface="Arial" panose="020B0604020202020204" pitchFamily="34" charset="0"/>
                <a:ea typeface="Calibri" panose="020F0502020204030204" pitchFamily="34" charset="0"/>
                <a:cs typeface="Arial" panose="020B0604020202020204" pitchFamily="34" charset="0"/>
              </a:rPr>
              <a:t>D.Pie</a:t>
            </a:r>
            <a:r>
              <a:rPr lang="en-US" sz="1600" dirty="0">
                <a:effectLst/>
                <a:latin typeface="Arial" panose="020B0604020202020204" pitchFamily="34" charset="0"/>
                <a:ea typeface="Calibri" panose="020F0502020204030204" pitchFamily="34" charset="0"/>
                <a:cs typeface="Arial" panose="020B0604020202020204" pitchFamily="34" charset="0"/>
              </a:rPr>
              <a:t> chart</a:t>
            </a:r>
          </a:p>
        </p:txBody>
      </p:sp>
      <p:pic>
        <p:nvPicPr>
          <p:cNvPr id="7" name="Picture 2" descr="Knowledge Check 16">
            <a:extLst>
              <a:ext uri="{FF2B5EF4-FFF2-40B4-BE49-F238E27FC236}">
                <a16:creationId xmlns:a16="http://schemas.microsoft.com/office/drawing/2014/main" id="{6295E65A-8519-887A-751D-C0B35B8D5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70F19E3-3FA9-80BD-FE07-006970D51306}"/>
              </a:ext>
            </a:extLst>
          </p:cNvPr>
          <p:cNvPicPr>
            <a:picLocks noChangeAspect="1"/>
          </p:cNvPicPr>
          <p:nvPr/>
        </p:nvPicPr>
        <p:blipFill>
          <a:blip r:embed="rId3"/>
          <a:stretch>
            <a:fillRect/>
          </a:stretch>
        </p:blipFill>
        <p:spPr>
          <a:xfrm>
            <a:off x="2598418" y="4646832"/>
            <a:ext cx="7516274" cy="1038370"/>
          </a:xfrm>
          <a:prstGeom prst="rect">
            <a:avLst/>
          </a:prstGeom>
        </p:spPr>
      </p:pic>
    </p:spTree>
    <p:extLst>
      <p:ext uri="{BB962C8B-B14F-4D97-AF65-F5344CB8AC3E}">
        <p14:creationId xmlns:p14="http://schemas.microsoft.com/office/powerpoint/2010/main" val="144375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Question Time - We need your thoughts on this please! - Objective Secured">
            <a:extLst>
              <a:ext uri="{FF2B5EF4-FFF2-40B4-BE49-F238E27FC236}">
                <a16:creationId xmlns:a16="http://schemas.microsoft.com/office/drawing/2014/main" id="{340EBD47-8B73-FC4E-D1DA-634B63434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2760" y="846417"/>
            <a:ext cx="7256207" cy="4627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46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4742BD-BB25-5A07-1CE2-30FA7A8D3F53}"/>
              </a:ext>
            </a:extLst>
          </p:cNvPr>
          <p:cNvPicPr>
            <a:picLocks noChangeAspect="1"/>
          </p:cNvPicPr>
          <p:nvPr/>
        </p:nvPicPr>
        <p:blipFill>
          <a:blip r:embed="rId2"/>
          <a:stretch>
            <a:fillRect/>
          </a:stretch>
        </p:blipFill>
        <p:spPr>
          <a:xfrm>
            <a:off x="1694836" y="865134"/>
            <a:ext cx="8802328" cy="4906060"/>
          </a:xfrm>
          <a:prstGeom prst="rect">
            <a:avLst/>
          </a:prstGeom>
        </p:spPr>
      </p:pic>
      <p:sp>
        <p:nvSpPr>
          <p:cNvPr id="4" name="Freeform: Shape 3">
            <a:extLst>
              <a:ext uri="{FF2B5EF4-FFF2-40B4-BE49-F238E27FC236}">
                <a16:creationId xmlns:a16="http://schemas.microsoft.com/office/drawing/2014/main" id="{AF9DDA96-7D03-472B-1462-59CEC4306AB6}"/>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Line and Clustered Column Chart</a:t>
            </a:r>
            <a:endParaRPr lang="en-US" sz="1600" dirty="0"/>
          </a:p>
        </p:txBody>
      </p:sp>
      <p:sp>
        <p:nvSpPr>
          <p:cNvPr id="7" name="Rectangle 6">
            <a:extLst>
              <a:ext uri="{FF2B5EF4-FFF2-40B4-BE49-F238E27FC236}">
                <a16:creationId xmlns:a16="http://schemas.microsoft.com/office/drawing/2014/main" id="{3105A49B-2392-63D2-4E43-B8EAE55A145B}"/>
              </a:ext>
            </a:extLst>
          </p:cNvPr>
          <p:cNvSpPr/>
          <p:nvPr/>
        </p:nvSpPr>
        <p:spPr>
          <a:xfrm>
            <a:off x="326007" y="5199764"/>
            <a:ext cx="2562241"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Example</a:t>
            </a:r>
          </a:p>
        </p:txBody>
      </p:sp>
    </p:spTree>
    <p:extLst>
      <p:ext uri="{BB962C8B-B14F-4D97-AF65-F5344CB8AC3E}">
        <p14:creationId xmlns:p14="http://schemas.microsoft.com/office/powerpoint/2010/main" val="6922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4742BD-BB25-5A07-1CE2-30FA7A8D3F53}"/>
              </a:ext>
            </a:extLst>
          </p:cNvPr>
          <p:cNvPicPr>
            <a:picLocks noChangeAspect="1"/>
          </p:cNvPicPr>
          <p:nvPr/>
        </p:nvPicPr>
        <p:blipFill>
          <a:blip r:embed="rId2"/>
          <a:stretch>
            <a:fillRect/>
          </a:stretch>
        </p:blipFill>
        <p:spPr>
          <a:xfrm>
            <a:off x="1699491" y="948261"/>
            <a:ext cx="6691782" cy="3729727"/>
          </a:xfrm>
          <a:prstGeom prst="rect">
            <a:avLst/>
          </a:prstGeom>
        </p:spPr>
      </p:pic>
      <p:sp>
        <p:nvSpPr>
          <p:cNvPr id="4" name="Freeform: Shape 3">
            <a:extLst>
              <a:ext uri="{FF2B5EF4-FFF2-40B4-BE49-F238E27FC236}">
                <a16:creationId xmlns:a16="http://schemas.microsoft.com/office/drawing/2014/main" id="{AF9DDA96-7D03-472B-1462-59CEC4306AB6}"/>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Line and Clustered Column Chart</a:t>
            </a:r>
            <a:endParaRPr lang="en-US" sz="1600" dirty="0"/>
          </a:p>
        </p:txBody>
      </p:sp>
      <p:sp>
        <p:nvSpPr>
          <p:cNvPr id="7" name="Rectangle 6">
            <a:extLst>
              <a:ext uri="{FF2B5EF4-FFF2-40B4-BE49-F238E27FC236}">
                <a16:creationId xmlns:a16="http://schemas.microsoft.com/office/drawing/2014/main" id="{3105A49B-2392-63D2-4E43-B8EAE55A145B}"/>
              </a:ext>
            </a:extLst>
          </p:cNvPr>
          <p:cNvSpPr/>
          <p:nvPr/>
        </p:nvSpPr>
        <p:spPr>
          <a:xfrm>
            <a:off x="1791975" y="4986409"/>
            <a:ext cx="4377802"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How to Create </a:t>
            </a:r>
          </a:p>
        </p:txBody>
      </p:sp>
      <p:pic>
        <p:nvPicPr>
          <p:cNvPr id="6" name="Picture 5">
            <a:extLst>
              <a:ext uri="{FF2B5EF4-FFF2-40B4-BE49-F238E27FC236}">
                <a16:creationId xmlns:a16="http://schemas.microsoft.com/office/drawing/2014/main" id="{76B37075-5F04-4B76-E572-BA6B0CBC8CBA}"/>
              </a:ext>
            </a:extLst>
          </p:cNvPr>
          <p:cNvPicPr>
            <a:picLocks noChangeAspect="1"/>
          </p:cNvPicPr>
          <p:nvPr/>
        </p:nvPicPr>
        <p:blipFill>
          <a:blip r:embed="rId3"/>
          <a:stretch>
            <a:fillRect/>
          </a:stretch>
        </p:blipFill>
        <p:spPr>
          <a:xfrm>
            <a:off x="8732005" y="948261"/>
            <a:ext cx="2277740" cy="4706414"/>
          </a:xfrm>
          <a:prstGeom prst="rect">
            <a:avLst/>
          </a:prstGeom>
        </p:spPr>
      </p:pic>
    </p:spTree>
    <p:extLst>
      <p:ext uri="{BB962C8B-B14F-4D97-AF65-F5344CB8AC3E}">
        <p14:creationId xmlns:p14="http://schemas.microsoft.com/office/powerpoint/2010/main" val="193182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5476D-7D3B-387C-5F35-4D39B216BA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7C4447-EFBF-874E-20F4-76913827C9CA}"/>
              </a:ext>
            </a:extLst>
          </p:cNvPr>
          <p:cNvPicPr>
            <a:picLocks noChangeAspect="1"/>
          </p:cNvPicPr>
          <p:nvPr/>
        </p:nvPicPr>
        <p:blipFill>
          <a:blip r:embed="rId2"/>
          <a:stretch>
            <a:fillRect/>
          </a:stretch>
        </p:blipFill>
        <p:spPr>
          <a:xfrm>
            <a:off x="6830291" y="2663178"/>
            <a:ext cx="4788730" cy="3137878"/>
          </a:xfrm>
          <a:prstGeom prst="rect">
            <a:avLst/>
          </a:prstGeom>
        </p:spPr>
      </p:pic>
      <p:sp>
        <p:nvSpPr>
          <p:cNvPr id="4" name="Title 1">
            <a:extLst>
              <a:ext uri="{FF2B5EF4-FFF2-40B4-BE49-F238E27FC236}">
                <a16:creationId xmlns:a16="http://schemas.microsoft.com/office/drawing/2014/main" id="{6DDB40C9-64AF-F81B-8298-507E730C622E}"/>
              </a:ext>
            </a:extLst>
          </p:cNvPr>
          <p:cNvSpPr txBox="1">
            <a:spLocks/>
          </p:cNvSpPr>
          <p:nvPr/>
        </p:nvSpPr>
        <p:spPr>
          <a:xfrm>
            <a:off x="955519" y="661529"/>
            <a:ext cx="10280962" cy="21111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Exercise </a:t>
            </a:r>
            <a:r>
              <a:rPr lang="en-US" altLang="en-US" b="1" dirty="0">
                <a:solidFill>
                  <a:srgbClr val="FF0000"/>
                </a:solidFill>
                <a:latin typeface="Arial Black" panose="020B0A04020102020204" pitchFamily="34" charset="0"/>
                <a:cs typeface="Times New Roman" panose="02020603050405020304" pitchFamily="18" charset="0"/>
              </a:rPr>
              <a:t>11</a:t>
            </a: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a:t>
            </a:r>
          </a:p>
          <a:p>
            <a:pPr lvl="0"/>
            <a:r>
              <a:rPr lang="en-US" altLang="en-US" b="1" dirty="0">
                <a:solidFill>
                  <a:srgbClr val="FF0000"/>
                </a:solidFill>
                <a:latin typeface="Arial Black" panose="020B0A04020102020204" pitchFamily="34" charset="0"/>
              </a:rPr>
              <a:t>Combo Chart</a:t>
            </a:r>
            <a:endPar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mj-cs"/>
            </a:endParaRPr>
          </a:p>
        </p:txBody>
      </p:sp>
    </p:spTree>
    <p:extLst>
      <p:ext uri="{BB962C8B-B14F-4D97-AF65-F5344CB8AC3E}">
        <p14:creationId xmlns:p14="http://schemas.microsoft.com/office/powerpoint/2010/main" val="360568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00BAB630-2D68-2E1F-AC2D-F417B5F26FC0}"/>
              </a:ext>
            </a:extLst>
          </p:cNvPr>
          <p:cNvSpPr txBox="1"/>
          <p:nvPr/>
        </p:nvSpPr>
        <p:spPr>
          <a:xfrm>
            <a:off x="1383288" y="1201495"/>
            <a:ext cx="9166817" cy="2093265"/>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In Microsoft Power BI, which combo chart is most suitable for comparing multiple sets of data side by side?</a:t>
            </a:r>
          </a:p>
          <a:p>
            <a:pPr lvl="1"/>
            <a:r>
              <a:rPr lang="en-US" dirty="0">
                <a:solidFill>
                  <a:srgbClr val="333333"/>
                </a:solidFill>
                <a:effectLst/>
                <a:latin typeface="Arial" panose="020B0604020202020204" pitchFamily="34" charset="0"/>
                <a:ea typeface="Times New Roman" panose="02020603050405020304" pitchFamily="18" charset="0"/>
              </a:rPr>
              <a:t>A.	Line and clustered column chart</a:t>
            </a:r>
          </a:p>
          <a:p>
            <a:pPr lvl="1"/>
            <a:r>
              <a:rPr lang="en-US" dirty="0">
                <a:solidFill>
                  <a:srgbClr val="333333"/>
                </a:solidFill>
                <a:effectLst/>
                <a:latin typeface="Arial" panose="020B0604020202020204" pitchFamily="34" charset="0"/>
                <a:ea typeface="Times New Roman" panose="02020603050405020304" pitchFamily="18" charset="0"/>
              </a:rPr>
              <a:t>B.	Area chart</a:t>
            </a:r>
          </a:p>
          <a:p>
            <a:pPr lvl="1"/>
            <a:r>
              <a:rPr lang="en-US" dirty="0">
                <a:solidFill>
                  <a:srgbClr val="333333"/>
                </a:solidFill>
                <a:effectLst/>
                <a:latin typeface="Arial" panose="020B0604020202020204" pitchFamily="34" charset="0"/>
                <a:ea typeface="Times New Roman" panose="02020603050405020304" pitchFamily="18" charset="0"/>
              </a:rPr>
              <a:t>C.	Bar chart</a:t>
            </a:r>
          </a:p>
          <a:p>
            <a:pPr lvl="1"/>
            <a:r>
              <a:rPr lang="en-US" dirty="0">
                <a:solidFill>
                  <a:srgbClr val="333333"/>
                </a:solidFill>
                <a:effectLst/>
                <a:latin typeface="Arial" panose="020B0604020202020204" pitchFamily="34" charset="0"/>
                <a:ea typeface="Times New Roman" panose="02020603050405020304" pitchFamily="18" charset="0"/>
              </a:rPr>
              <a:t>D.	Line and stacked column chart</a:t>
            </a:r>
          </a:p>
        </p:txBody>
      </p:sp>
    </p:spTree>
    <p:extLst>
      <p:ext uri="{BB962C8B-B14F-4D97-AF65-F5344CB8AC3E}">
        <p14:creationId xmlns:p14="http://schemas.microsoft.com/office/powerpoint/2010/main" val="418366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a:t>
            </a:r>
          </a:p>
        </p:txBody>
      </p:sp>
      <p:sp>
        <p:nvSpPr>
          <p:cNvPr id="4" name="TextBox 3">
            <a:extLst>
              <a:ext uri="{FF2B5EF4-FFF2-40B4-BE49-F238E27FC236}">
                <a16:creationId xmlns:a16="http://schemas.microsoft.com/office/drawing/2014/main" id="{00BAB630-2D68-2E1F-AC2D-F417B5F26FC0}"/>
              </a:ext>
            </a:extLst>
          </p:cNvPr>
          <p:cNvSpPr txBox="1"/>
          <p:nvPr/>
        </p:nvSpPr>
        <p:spPr>
          <a:xfrm>
            <a:off x="1383288" y="1201495"/>
            <a:ext cx="9166817" cy="2093265"/>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In Microsoft Power BI, which combo chart is most suitable for comparing multiple sets of data side by side?</a:t>
            </a:r>
          </a:p>
          <a:p>
            <a:pPr lvl="1"/>
            <a:r>
              <a:rPr lang="en-US" dirty="0">
                <a:solidFill>
                  <a:srgbClr val="333333"/>
                </a:solidFill>
                <a:effectLst/>
                <a:latin typeface="Arial" panose="020B0604020202020204" pitchFamily="34" charset="0"/>
                <a:ea typeface="Times New Roman" panose="02020603050405020304" pitchFamily="18" charset="0"/>
              </a:rPr>
              <a:t>A.	</a:t>
            </a:r>
            <a:r>
              <a:rPr lang="en-US" dirty="0">
                <a:solidFill>
                  <a:srgbClr val="333333"/>
                </a:solidFill>
                <a:effectLst/>
                <a:highlight>
                  <a:srgbClr val="00FF00"/>
                </a:highlight>
                <a:latin typeface="Arial" panose="020B0604020202020204" pitchFamily="34" charset="0"/>
                <a:ea typeface="Times New Roman" panose="02020603050405020304" pitchFamily="18" charset="0"/>
              </a:rPr>
              <a:t>Line and clustered column chart</a:t>
            </a:r>
          </a:p>
          <a:p>
            <a:pPr lvl="1"/>
            <a:r>
              <a:rPr lang="en-US" dirty="0">
                <a:solidFill>
                  <a:srgbClr val="333333"/>
                </a:solidFill>
                <a:effectLst/>
                <a:latin typeface="Arial" panose="020B0604020202020204" pitchFamily="34" charset="0"/>
                <a:ea typeface="Times New Roman" panose="02020603050405020304" pitchFamily="18" charset="0"/>
              </a:rPr>
              <a:t>B.	Area chart</a:t>
            </a:r>
          </a:p>
          <a:p>
            <a:pPr lvl="1"/>
            <a:r>
              <a:rPr lang="en-US" dirty="0">
                <a:solidFill>
                  <a:srgbClr val="333333"/>
                </a:solidFill>
                <a:effectLst/>
                <a:latin typeface="Arial" panose="020B0604020202020204" pitchFamily="34" charset="0"/>
                <a:ea typeface="Times New Roman" panose="02020603050405020304" pitchFamily="18" charset="0"/>
              </a:rPr>
              <a:t>C.	Bar chart</a:t>
            </a:r>
          </a:p>
          <a:p>
            <a:pPr lvl="1"/>
            <a:r>
              <a:rPr lang="en-US" dirty="0">
                <a:solidFill>
                  <a:srgbClr val="333333"/>
                </a:solidFill>
                <a:effectLst/>
                <a:latin typeface="Arial" panose="020B0604020202020204" pitchFamily="34" charset="0"/>
                <a:ea typeface="Times New Roman" panose="02020603050405020304" pitchFamily="18" charset="0"/>
              </a:rPr>
              <a:t>D.	Line and stacked column chart</a:t>
            </a:r>
          </a:p>
        </p:txBody>
      </p:sp>
      <p:pic>
        <p:nvPicPr>
          <p:cNvPr id="3" name="Picture 2">
            <a:extLst>
              <a:ext uri="{FF2B5EF4-FFF2-40B4-BE49-F238E27FC236}">
                <a16:creationId xmlns:a16="http://schemas.microsoft.com/office/drawing/2014/main" id="{0282B047-B0E8-D971-77DF-E63AF2B6CAB9}"/>
              </a:ext>
            </a:extLst>
          </p:cNvPr>
          <p:cNvPicPr>
            <a:picLocks noChangeAspect="1"/>
          </p:cNvPicPr>
          <p:nvPr/>
        </p:nvPicPr>
        <p:blipFill>
          <a:blip r:embed="rId2"/>
          <a:stretch>
            <a:fillRect/>
          </a:stretch>
        </p:blipFill>
        <p:spPr>
          <a:xfrm>
            <a:off x="2311760" y="3918608"/>
            <a:ext cx="9273223" cy="1041319"/>
          </a:xfrm>
          <a:prstGeom prst="rect">
            <a:avLst/>
          </a:prstGeom>
        </p:spPr>
      </p:pic>
    </p:spTree>
    <p:extLst>
      <p:ext uri="{BB962C8B-B14F-4D97-AF65-F5344CB8AC3E}">
        <p14:creationId xmlns:p14="http://schemas.microsoft.com/office/powerpoint/2010/main" val="110189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chemeClr val="accent2"/>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2</a:t>
            </a: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1136466" y="2877748"/>
            <a:ext cx="6683589" cy="584775"/>
          </a:xfrm>
          <a:prstGeom prst="rect">
            <a:avLst/>
          </a:prstGeom>
          <a:noFill/>
        </p:spPr>
        <p:txBody>
          <a:bodyPr wrap="square" rtlCol="0">
            <a:spAutoFit/>
          </a:bodyPr>
          <a:lstStyle/>
          <a:p>
            <a:pPr lvl="0" defTabSz="914400">
              <a:defRPr/>
            </a:pPr>
            <a:r>
              <a:rPr lang="en-US" sz="3200" b="1" dirty="0">
                <a:solidFill>
                  <a:prstClr val="white"/>
                </a:solidFill>
                <a:latin typeface="Open Sans" panose="020B0606030504020204" pitchFamily="34" charset="0"/>
                <a:ea typeface="Open Sans" panose="020B0606030504020204" pitchFamily="34" charset="0"/>
                <a:cs typeface="Open Sans" panose="020B0606030504020204" pitchFamily="34" charset="0"/>
              </a:rPr>
              <a:t>Matrix</a:t>
            </a:r>
          </a:p>
        </p:txBody>
      </p:sp>
    </p:spTree>
    <p:extLst>
      <p:ext uri="{BB962C8B-B14F-4D97-AF65-F5344CB8AC3E}">
        <p14:creationId xmlns:p14="http://schemas.microsoft.com/office/powerpoint/2010/main" val="150647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F9DDA96-7D03-472B-1462-59CEC4306AB6}"/>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Matrix</a:t>
            </a:r>
            <a:endParaRPr lang="en-US" sz="1600" dirty="0"/>
          </a:p>
        </p:txBody>
      </p:sp>
      <p:sp>
        <p:nvSpPr>
          <p:cNvPr id="5" name="TextBox 4">
            <a:extLst>
              <a:ext uri="{FF2B5EF4-FFF2-40B4-BE49-F238E27FC236}">
                <a16:creationId xmlns:a16="http://schemas.microsoft.com/office/drawing/2014/main" id="{02C3F6DC-01D0-3E6A-FDDF-0AA2D0167CFD}"/>
              </a:ext>
            </a:extLst>
          </p:cNvPr>
          <p:cNvSpPr txBox="1"/>
          <p:nvPr/>
        </p:nvSpPr>
        <p:spPr>
          <a:xfrm>
            <a:off x="873424" y="918187"/>
            <a:ext cx="10030365" cy="1249125"/>
          </a:xfrm>
          <a:prstGeom prst="rect">
            <a:avLst/>
          </a:prstGeom>
          <a:noFill/>
        </p:spPr>
        <p:txBody>
          <a:bodyPr wrap="square">
            <a:spAutoFit/>
          </a:bodyPr>
          <a:lstStyle/>
          <a:p>
            <a:pPr marL="342900" marR="0" lvl="0" indent="-342900" rtl="0">
              <a:lnSpc>
                <a:spcPct val="107000"/>
              </a:lnSpc>
              <a:spcBef>
                <a:spcPts val="0"/>
              </a:spcBef>
              <a:spcAft>
                <a:spcPts val="0"/>
              </a:spcAft>
              <a:buFont typeface="Symbol" panose="05050102010706020507" pitchFamily="18" charset="2"/>
              <a:buChar char=""/>
            </a:pPr>
            <a:r>
              <a:rPr lang="en-US" sz="2400" dirty="0">
                <a:solidFill>
                  <a:srgbClr val="1F1F1F"/>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The matrix visual is similar to a table but has key features that allow the report designer to communicate multiple levels of information in the data. </a:t>
            </a:r>
          </a:p>
        </p:txBody>
      </p:sp>
      <p:pic>
        <p:nvPicPr>
          <p:cNvPr id="9" name="Picture 8">
            <a:extLst>
              <a:ext uri="{FF2B5EF4-FFF2-40B4-BE49-F238E27FC236}">
                <a16:creationId xmlns:a16="http://schemas.microsoft.com/office/drawing/2014/main" id="{A97A0B47-7377-4DBE-3172-6E3CF3A46CF8}"/>
              </a:ext>
            </a:extLst>
          </p:cNvPr>
          <p:cNvPicPr>
            <a:picLocks noChangeAspect="1"/>
          </p:cNvPicPr>
          <p:nvPr/>
        </p:nvPicPr>
        <p:blipFill>
          <a:blip r:embed="rId2"/>
          <a:stretch>
            <a:fillRect/>
          </a:stretch>
        </p:blipFill>
        <p:spPr>
          <a:xfrm>
            <a:off x="3046334" y="1648639"/>
            <a:ext cx="2276164" cy="3994126"/>
          </a:xfrm>
          <a:prstGeom prst="rect">
            <a:avLst/>
          </a:prstGeom>
        </p:spPr>
      </p:pic>
      <p:pic>
        <p:nvPicPr>
          <p:cNvPr id="11" name="Picture 10">
            <a:extLst>
              <a:ext uri="{FF2B5EF4-FFF2-40B4-BE49-F238E27FC236}">
                <a16:creationId xmlns:a16="http://schemas.microsoft.com/office/drawing/2014/main" id="{C66257EF-0D92-125B-08AC-A201078430DA}"/>
              </a:ext>
            </a:extLst>
          </p:cNvPr>
          <p:cNvPicPr>
            <a:picLocks noChangeAspect="1"/>
          </p:cNvPicPr>
          <p:nvPr/>
        </p:nvPicPr>
        <p:blipFill>
          <a:blip r:embed="rId3"/>
          <a:stretch>
            <a:fillRect/>
          </a:stretch>
        </p:blipFill>
        <p:spPr>
          <a:xfrm>
            <a:off x="6869504" y="1954464"/>
            <a:ext cx="3784119" cy="3694847"/>
          </a:xfrm>
          <a:prstGeom prst="rect">
            <a:avLst/>
          </a:prstGeom>
        </p:spPr>
      </p:pic>
      <p:sp>
        <p:nvSpPr>
          <p:cNvPr id="2" name="Rectangle 1">
            <a:extLst>
              <a:ext uri="{FF2B5EF4-FFF2-40B4-BE49-F238E27FC236}">
                <a16:creationId xmlns:a16="http://schemas.microsoft.com/office/drawing/2014/main" id="{145030A9-90F3-7A0C-2020-1C4D0552F812}"/>
              </a:ext>
            </a:extLst>
          </p:cNvPr>
          <p:cNvSpPr/>
          <p:nvPr/>
        </p:nvSpPr>
        <p:spPr>
          <a:xfrm>
            <a:off x="2984740" y="1880558"/>
            <a:ext cx="2415396" cy="759125"/>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Rectangle 2">
            <a:extLst>
              <a:ext uri="{FF2B5EF4-FFF2-40B4-BE49-F238E27FC236}">
                <a16:creationId xmlns:a16="http://schemas.microsoft.com/office/drawing/2014/main" id="{721DFB5B-04CA-7AD8-5AAB-C25D22CC3037}"/>
              </a:ext>
            </a:extLst>
          </p:cNvPr>
          <p:cNvSpPr/>
          <p:nvPr/>
        </p:nvSpPr>
        <p:spPr>
          <a:xfrm>
            <a:off x="6869503" y="1954464"/>
            <a:ext cx="3094005" cy="57067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37851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F9DDA96-7D03-472B-1462-59CEC4306AB6}"/>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Matrix</a:t>
            </a:r>
            <a:endParaRPr lang="en-US" sz="1600" dirty="0"/>
          </a:p>
        </p:txBody>
      </p:sp>
      <p:sp>
        <p:nvSpPr>
          <p:cNvPr id="5" name="TextBox 4">
            <a:extLst>
              <a:ext uri="{FF2B5EF4-FFF2-40B4-BE49-F238E27FC236}">
                <a16:creationId xmlns:a16="http://schemas.microsoft.com/office/drawing/2014/main" id="{02C3F6DC-01D0-3E6A-FDDF-0AA2D0167CFD}"/>
              </a:ext>
            </a:extLst>
          </p:cNvPr>
          <p:cNvSpPr txBox="1"/>
          <p:nvPr/>
        </p:nvSpPr>
        <p:spPr>
          <a:xfrm>
            <a:off x="873424" y="918187"/>
            <a:ext cx="10030365" cy="1644296"/>
          </a:xfrm>
          <a:prstGeom prst="rect">
            <a:avLst/>
          </a:prstGeom>
          <a:noFill/>
        </p:spPr>
        <p:txBody>
          <a:bodyPr wrap="square">
            <a:spAutoFit/>
          </a:bodyPr>
          <a:lstStyle/>
          <a:p>
            <a:pPr marL="342900" marR="0" lvl="0" indent="-342900">
              <a:lnSpc>
                <a:spcPct val="107000"/>
              </a:lnSpc>
              <a:spcBef>
                <a:spcPts val="0"/>
              </a:spcBef>
              <a:spcAft>
                <a:spcPts val="0"/>
              </a:spcAft>
              <a:buFont typeface="Arial" panose="020B0604020202020204" pitchFamily="34" charset="0"/>
              <a:buChar char="•"/>
            </a:pPr>
            <a:r>
              <a:rPr lang="en-US" sz="2400" dirty="0">
                <a:solidFill>
                  <a:srgbClr val="1F1F1F"/>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A table supports two dimensions, and the data is flat, meaning duplicate values are displayed and not aggregated. On the other hand, a matrix makes it easier to display data meaningfully across multiple dimensions because it supports a stepped layout. </a:t>
            </a:r>
          </a:p>
        </p:txBody>
      </p:sp>
      <p:grpSp>
        <p:nvGrpSpPr>
          <p:cNvPr id="7" name="Group 6">
            <a:extLst>
              <a:ext uri="{FF2B5EF4-FFF2-40B4-BE49-F238E27FC236}">
                <a16:creationId xmlns:a16="http://schemas.microsoft.com/office/drawing/2014/main" id="{42A74988-451D-56D5-9F45-E019A3A3EEBD}"/>
              </a:ext>
            </a:extLst>
          </p:cNvPr>
          <p:cNvGrpSpPr/>
          <p:nvPr/>
        </p:nvGrpSpPr>
        <p:grpSpPr>
          <a:xfrm>
            <a:off x="3046333" y="2820837"/>
            <a:ext cx="1801711" cy="3161573"/>
            <a:chOff x="3046333" y="2820837"/>
            <a:chExt cx="1801711" cy="3161573"/>
          </a:xfrm>
        </p:grpSpPr>
        <p:pic>
          <p:nvPicPr>
            <p:cNvPr id="2" name="Picture 1">
              <a:extLst>
                <a:ext uri="{FF2B5EF4-FFF2-40B4-BE49-F238E27FC236}">
                  <a16:creationId xmlns:a16="http://schemas.microsoft.com/office/drawing/2014/main" id="{E0D43987-FC0E-0CFA-7528-77DD02808A04}"/>
                </a:ext>
              </a:extLst>
            </p:cNvPr>
            <p:cNvPicPr>
              <a:picLocks noChangeAspect="1"/>
            </p:cNvPicPr>
            <p:nvPr/>
          </p:nvPicPr>
          <p:blipFill>
            <a:blip r:embed="rId2"/>
            <a:stretch>
              <a:fillRect/>
            </a:stretch>
          </p:blipFill>
          <p:spPr>
            <a:xfrm>
              <a:off x="3046333" y="2820837"/>
              <a:ext cx="1801711" cy="3161573"/>
            </a:xfrm>
            <a:prstGeom prst="rect">
              <a:avLst/>
            </a:prstGeom>
          </p:spPr>
        </p:pic>
        <p:sp>
          <p:nvSpPr>
            <p:cNvPr id="6" name="Rectangle 5">
              <a:extLst>
                <a:ext uri="{FF2B5EF4-FFF2-40B4-BE49-F238E27FC236}">
                  <a16:creationId xmlns:a16="http://schemas.microsoft.com/office/drawing/2014/main" id="{AD2178CA-6304-6EB2-E902-D572D446F96B}"/>
                </a:ext>
              </a:extLst>
            </p:cNvPr>
            <p:cNvSpPr/>
            <p:nvPr/>
          </p:nvSpPr>
          <p:spPr>
            <a:xfrm>
              <a:off x="3046333" y="3053751"/>
              <a:ext cx="1801711" cy="53483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05F6EE7A-9961-6697-C3CC-4FECD2D6D943}"/>
              </a:ext>
            </a:extLst>
          </p:cNvPr>
          <p:cNvGrpSpPr/>
          <p:nvPr/>
        </p:nvGrpSpPr>
        <p:grpSpPr>
          <a:xfrm>
            <a:off x="6869504" y="3038830"/>
            <a:ext cx="3163017" cy="3088398"/>
            <a:chOff x="6869504" y="3038830"/>
            <a:chExt cx="3163017" cy="3088398"/>
          </a:xfrm>
        </p:grpSpPr>
        <p:pic>
          <p:nvPicPr>
            <p:cNvPr id="3" name="Picture 2">
              <a:extLst>
                <a:ext uri="{FF2B5EF4-FFF2-40B4-BE49-F238E27FC236}">
                  <a16:creationId xmlns:a16="http://schemas.microsoft.com/office/drawing/2014/main" id="{AF8432D9-A549-9205-305D-06FF039E95C9}"/>
                </a:ext>
              </a:extLst>
            </p:cNvPr>
            <p:cNvPicPr>
              <a:picLocks noChangeAspect="1"/>
            </p:cNvPicPr>
            <p:nvPr/>
          </p:nvPicPr>
          <p:blipFill>
            <a:blip r:embed="rId3"/>
            <a:stretch>
              <a:fillRect/>
            </a:stretch>
          </p:blipFill>
          <p:spPr>
            <a:xfrm>
              <a:off x="6869504" y="3038830"/>
              <a:ext cx="3163017" cy="3088398"/>
            </a:xfrm>
            <a:prstGeom prst="rect">
              <a:avLst/>
            </a:prstGeom>
          </p:spPr>
        </p:pic>
        <p:sp>
          <p:nvSpPr>
            <p:cNvPr id="8" name="Rectangle 7">
              <a:extLst>
                <a:ext uri="{FF2B5EF4-FFF2-40B4-BE49-F238E27FC236}">
                  <a16:creationId xmlns:a16="http://schemas.microsoft.com/office/drawing/2014/main" id="{7BEA5623-C508-15D8-2EF5-71233DC67F5F}"/>
                </a:ext>
              </a:extLst>
            </p:cNvPr>
            <p:cNvSpPr/>
            <p:nvPr/>
          </p:nvSpPr>
          <p:spPr>
            <a:xfrm>
              <a:off x="6869504" y="3286663"/>
              <a:ext cx="764873" cy="22716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Rectangle 8">
              <a:extLst>
                <a:ext uri="{FF2B5EF4-FFF2-40B4-BE49-F238E27FC236}">
                  <a16:creationId xmlns:a16="http://schemas.microsoft.com/office/drawing/2014/main" id="{DD2674F0-765F-E92D-CC72-B235E061D323}"/>
                </a:ext>
              </a:extLst>
            </p:cNvPr>
            <p:cNvSpPr/>
            <p:nvPr/>
          </p:nvSpPr>
          <p:spPr>
            <a:xfrm>
              <a:off x="7556742" y="3059502"/>
              <a:ext cx="1759786" cy="227162"/>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Tree>
    <p:extLst>
      <p:ext uri="{BB962C8B-B14F-4D97-AF65-F5344CB8AC3E}">
        <p14:creationId xmlns:p14="http://schemas.microsoft.com/office/powerpoint/2010/main" val="27387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5A80E0B0-2069-4CBE-93AD-77AEA890AE2A}"/>
              </a:ext>
            </a:extLst>
          </p:cNvPr>
          <p:cNvSpPr/>
          <p:nvPr/>
        </p:nvSpPr>
        <p:spPr>
          <a:xfrm>
            <a:off x="7251" y="-493486"/>
            <a:ext cx="3329256" cy="7984420"/>
          </a:xfrm>
          <a:custGeom>
            <a:avLst/>
            <a:gdLst>
              <a:gd name="connsiteX0" fmla="*/ 0 w 3329256"/>
              <a:gd name="connsiteY0" fmla="*/ 0 h 7984420"/>
              <a:gd name="connsiteX1" fmla="*/ 1 w 3329256"/>
              <a:gd name="connsiteY1" fmla="*/ 0 h 7984420"/>
              <a:gd name="connsiteX2" fmla="*/ 1898776 w 3329256"/>
              <a:gd name="connsiteY2" fmla="*/ 1713483 h 7984420"/>
              <a:gd name="connsiteX3" fmla="*/ 1908630 w 3329256"/>
              <a:gd name="connsiteY3" fmla="*/ 1908628 h 7984420"/>
              <a:gd name="connsiteX4" fmla="*/ 1908630 w 3329256"/>
              <a:gd name="connsiteY4" fmla="*/ 6075792 h 7984420"/>
              <a:gd name="connsiteX5" fmla="*/ 1908626 w 3329256"/>
              <a:gd name="connsiteY5" fmla="*/ 6075792 h 7984420"/>
              <a:gd name="connsiteX6" fmla="*/ 1915960 w 3329256"/>
              <a:gd name="connsiteY6" fmla="*/ 6221042 h 7984420"/>
              <a:gd name="connsiteX7" fmla="*/ 3329256 w 3329256"/>
              <a:gd name="connsiteY7" fmla="*/ 7496421 h 7984420"/>
              <a:gd name="connsiteX8" fmla="*/ 3329256 w 3329256"/>
              <a:gd name="connsiteY8" fmla="*/ 7984420 h 7984420"/>
              <a:gd name="connsiteX9" fmla="*/ 3329255 w 3329256"/>
              <a:gd name="connsiteY9" fmla="*/ 7984420 h 7984420"/>
              <a:gd name="connsiteX10" fmla="*/ 1430480 w 3329256"/>
              <a:gd name="connsiteY10" fmla="*/ 6270937 h 7984420"/>
              <a:gd name="connsiteX11" fmla="*/ 1420626 w 3329256"/>
              <a:gd name="connsiteY11" fmla="*/ 6075792 h 7984420"/>
              <a:gd name="connsiteX12" fmla="*/ 1420626 w 3329256"/>
              <a:gd name="connsiteY12" fmla="*/ 1908628 h 7984420"/>
              <a:gd name="connsiteX13" fmla="*/ 1420630 w 3329256"/>
              <a:gd name="connsiteY13" fmla="*/ 1908628 h 7984420"/>
              <a:gd name="connsiteX14" fmla="*/ 1413296 w 3329256"/>
              <a:gd name="connsiteY14" fmla="*/ 1763378 h 7984420"/>
              <a:gd name="connsiteX15" fmla="*/ 0 w 3329256"/>
              <a:gd name="connsiteY15" fmla="*/ 487999 h 79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29256" h="7984420">
                <a:moveTo>
                  <a:pt x="0" y="0"/>
                </a:moveTo>
                <a:lnTo>
                  <a:pt x="1" y="0"/>
                </a:lnTo>
                <a:cubicBezTo>
                  <a:pt x="988227" y="0"/>
                  <a:pt x="1801035" y="751045"/>
                  <a:pt x="1898776" y="1713483"/>
                </a:cubicBezTo>
                <a:lnTo>
                  <a:pt x="1908630" y="1908628"/>
                </a:lnTo>
                <a:lnTo>
                  <a:pt x="1908630" y="6075792"/>
                </a:lnTo>
                <a:lnTo>
                  <a:pt x="1908626" y="6075792"/>
                </a:lnTo>
                <a:lnTo>
                  <a:pt x="1915960" y="6221042"/>
                </a:lnTo>
                <a:cubicBezTo>
                  <a:pt x="1988711" y="6937403"/>
                  <a:pt x="2593701" y="7496421"/>
                  <a:pt x="3329256" y="7496421"/>
                </a:cubicBezTo>
                <a:lnTo>
                  <a:pt x="3329256" y="7984420"/>
                </a:lnTo>
                <a:lnTo>
                  <a:pt x="3329255" y="7984420"/>
                </a:lnTo>
                <a:cubicBezTo>
                  <a:pt x="2341029" y="7984420"/>
                  <a:pt x="1528221" y="7233375"/>
                  <a:pt x="1430480" y="6270937"/>
                </a:cubicBezTo>
                <a:lnTo>
                  <a:pt x="1420626" y="6075792"/>
                </a:lnTo>
                <a:lnTo>
                  <a:pt x="1420626" y="1908628"/>
                </a:lnTo>
                <a:lnTo>
                  <a:pt x="1420630" y="1908628"/>
                </a:lnTo>
                <a:lnTo>
                  <a:pt x="1413296" y="1763378"/>
                </a:lnTo>
                <a:cubicBezTo>
                  <a:pt x="1340545" y="1047017"/>
                  <a:pt x="735555" y="487999"/>
                  <a:pt x="0" y="487999"/>
                </a:cubicBezTo>
                <a:close/>
              </a:path>
            </a:pathLst>
          </a:custGeom>
          <a:gradFill flip="none" rotWithShape="1">
            <a:gsLst>
              <a:gs pos="61000">
                <a:srgbClr val="00CC99"/>
              </a:gs>
              <a:gs pos="27400">
                <a:srgbClr val="33CCFF"/>
              </a:gs>
              <a:gs pos="0">
                <a:srgbClr val="000099"/>
              </a:gs>
              <a:gs pos="100000">
                <a:srgbClr val="0066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5CB93AC6-FE87-4FA9-BBD4-F140C94A9C2A}"/>
              </a:ext>
            </a:extLst>
          </p:cNvPr>
          <p:cNvGrpSpPr/>
          <p:nvPr/>
        </p:nvGrpSpPr>
        <p:grpSpPr>
          <a:xfrm>
            <a:off x="1437348" y="1240019"/>
            <a:ext cx="7200000" cy="1080000"/>
            <a:chOff x="1437350" y="1240020"/>
            <a:chExt cx="4301630" cy="635091"/>
          </a:xfrm>
        </p:grpSpPr>
        <p:sp>
          <p:nvSpPr>
            <p:cNvPr id="6" name="Freeform: Shape 5">
              <a:extLst>
                <a:ext uri="{FF2B5EF4-FFF2-40B4-BE49-F238E27FC236}">
                  <a16:creationId xmlns:a16="http://schemas.microsoft.com/office/drawing/2014/main" id="{04A175DB-5D33-43C8-AAE4-B1E831D1A234}"/>
                </a:ext>
              </a:extLst>
            </p:cNvPr>
            <p:cNvSpPr/>
            <p:nvPr/>
          </p:nvSpPr>
          <p:spPr>
            <a:xfrm flipV="1">
              <a:off x="1437350" y="1240020"/>
              <a:ext cx="4301630" cy="635091"/>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0066CC"/>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E0ECA3F-8570-4FB5-931A-BBA5339DECE3}"/>
                </a:ext>
              </a:extLst>
            </p:cNvPr>
            <p:cNvSpPr txBox="1"/>
            <p:nvPr/>
          </p:nvSpPr>
          <p:spPr>
            <a:xfrm>
              <a:off x="1925742" y="1552614"/>
              <a:ext cx="3656386" cy="2714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Combo Chart</a:t>
              </a:r>
            </a:p>
          </p:txBody>
        </p:sp>
      </p:grpSp>
      <p:sp>
        <p:nvSpPr>
          <p:cNvPr id="8" name="TextBox 7">
            <a:extLst>
              <a:ext uri="{FF2B5EF4-FFF2-40B4-BE49-F238E27FC236}">
                <a16:creationId xmlns:a16="http://schemas.microsoft.com/office/drawing/2014/main" id="{67A620AF-3788-4F4E-848F-1363C314793B}"/>
              </a:ext>
            </a:extLst>
          </p:cNvPr>
          <p:cNvSpPr txBox="1"/>
          <p:nvPr/>
        </p:nvSpPr>
        <p:spPr>
          <a:xfrm>
            <a:off x="1337029" y="82394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grpSp>
        <p:nvGrpSpPr>
          <p:cNvPr id="4" name="Group 3">
            <a:extLst>
              <a:ext uri="{FF2B5EF4-FFF2-40B4-BE49-F238E27FC236}">
                <a16:creationId xmlns:a16="http://schemas.microsoft.com/office/drawing/2014/main" id="{C9AEF2E9-14F9-4365-BFB5-3C0CF7A052E9}"/>
              </a:ext>
            </a:extLst>
          </p:cNvPr>
          <p:cNvGrpSpPr/>
          <p:nvPr/>
        </p:nvGrpSpPr>
        <p:grpSpPr>
          <a:xfrm>
            <a:off x="1437351" y="2583833"/>
            <a:ext cx="7200000" cy="1080000"/>
            <a:chOff x="1437351" y="2358629"/>
            <a:chExt cx="7200000" cy="1080000"/>
          </a:xfrm>
        </p:grpSpPr>
        <p:sp>
          <p:nvSpPr>
            <p:cNvPr id="10" name="Freeform: Shape 9">
              <a:extLst>
                <a:ext uri="{FF2B5EF4-FFF2-40B4-BE49-F238E27FC236}">
                  <a16:creationId xmlns:a16="http://schemas.microsoft.com/office/drawing/2014/main" id="{C14AB1F3-023E-48AE-989E-4EA1B96825EF}"/>
                </a:ext>
              </a:extLst>
            </p:cNvPr>
            <p:cNvSpPr/>
            <p:nvPr/>
          </p:nvSpPr>
          <p:spPr>
            <a:xfrm flipV="1">
              <a:off x="1437351" y="2358629"/>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9900"/>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470A834-DA13-468F-A794-3687E8A14304}"/>
                </a:ext>
              </a:extLst>
            </p:cNvPr>
            <p:cNvSpPr txBox="1"/>
            <p:nvPr/>
          </p:nvSpPr>
          <p:spPr>
            <a:xfrm>
              <a:off x="2254811" y="2914418"/>
              <a:ext cx="612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Matrix</a:t>
              </a:r>
            </a:p>
          </p:txBody>
        </p:sp>
      </p:grpSp>
      <p:sp>
        <p:nvSpPr>
          <p:cNvPr id="15" name="TextBox 14">
            <a:extLst>
              <a:ext uri="{FF2B5EF4-FFF2-40B4-BE49-F238E27FC236}">
                <a16:creationId xmlns:a16="http://schemas.microsoft.com/office/drawing/2014/main" id="{8F01748C-1478-4628-8CDE-6C69DF1916E8}"/>
              </a:ext>
            </a:extLst>
          </p:cNvPr>
          <p:cNvSpPr txBox="1"/>
          <p:nvPr/>
        </p:nvSpPr>
        <p:spPr>
          <a:xfrm>
            <a:off x="1337029" y="2213333"/>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2</a:t>
            </a:r>
          </a:p>
        </p:txBody>
      </p:sp>
      <p:grpSp>
        <p:nvGrpSpPr>
          <p:cNvPr id="42" name="Group 41">
            <a:extLst>
              <a:ext uri="{FF2B5EF4-FFF2-40B4-BE49-F238E27FC236}">
                <a16:creationId xmlns:a16="http://schemas.microsoft.com/office/drawing/2014/main" id="{06664870-6B63-42D0-8F14-11DB5DD34C01}"/>
              </a:ext>
            </a:extLst>
          </p:cNvPr>
          <p:cNvGrpSpPr/>
          <p:nvPr/>
        </p:nvGrpSpPr>
        <p:grpSpPr>
          <a:xfrm>
            <a:off x="1523614" y="5497646"/>
            <a:ext cx="7200000" cy="1080000"/>
            <a:chOff x="1437351" y="3508484"/>
            <a:chExt cx="7200000" cy="1080000"/>
          </a:xfrm>
        </p:grpSpPr>
        <p:sp>
          <p:nvSpPr>
            <p:cNvPr id="17" name="Freeform: Shape 16">
              <a:extLst>
                <a:ext uri="{FF2B5EF4-FFF2-40B4-BE49-F238E27FC236}">
                  <a16:creationId xmlns:a16="http://schemas.microsoft.com/office/drawing/2014/main" id="{DA4F560C-A913-4090-9959-6C383EC2884F}"/>
                </a:ext>
              </a:extLst>
            </p:cNvPr>
            <p:cNvSpPr/>
            <p:nvPr/>
          </p:nvSpPr>
          <p:spPr>
            <a:xfrm flipV="1">
              <a:off x="1437351" y="3508484"/>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605033"/>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91C56302-C5A7-4907-ABF1-8DD9AEA874F5}"/>
                </a:ext>
              </a:extLst>
            </p:cNvPr>
            <p:cNvSpPr txBox="1"/>
            <p:nvPr/>
          </p:nvSpPr>
          <p:spPr>
            <a:xfrm>
              <a:off x="2254811" y="4062489"/>
              <a:ext cx="612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white"/>
                  </a:solidFill>
                  <a:latin typeface="Open Sans" panose="020B0606030504020204" pitchFamily="34" charset="0"/>
                  <a:ea typeface="Open Sans" panose="020B0606030504020204" pitchFamily="34" charset="0"/>
                  <a:cs typeface="Open Sans" panose="020B0606030504020204" pitchFamily="34" charset="0"/>
                </a:rPr>
                <a:t>Funnel Chart</a:t>
              </a:r>
              <a:endPar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9" name="TextBox 18">
            <a:extLst>
              <a:ext uri="{FF2B5EF4-FFF2-40B4-BE49-F238E27FC236}">
                <a16:creationId xmlns:a16="http://schemas.microsoft.com/office/drawing/2014/main" id="{8A7C455A-AC74-479B-AE4B-995389E7560F}"/>
              </a:ext>
            </a:extLst>
          </p:cNvPr>
          <p:cNvSpPr txBox="1"/>
          <p:nvPr/>
        </p:nvSpPr>
        <p:spPr>
          <a:xfrm>
            <a:off x="1366405" y="360271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3</a:t>
            </a:r>
          </a:p>
        </p:txBody>
      </p:sp>
      <p:grpSp>
        <p:nvGrpSpPr>
          <p:cNvPr id="14" name="Group 13">
            <a:extLst>
              <a:ext uri="{FF2B5EF4-FFF2-40B4-BE49-F238E27FC236}">
                <a16:creationId xmlns:a16="http://schemas.microsoft.com/office/drawing/2014/main" id="{779F337C-E9DD-5BB7-A57A-A5B98F1D4D90}"/>
              </a:ext>
            </a:extLst>
          </p:cNvPr>
          <p:cNvGrpSpPr/>
          <p:nvPr/>
        </p:nvGrpSpPr>
        <p:grpSpPr>
          <a:xfrm>
            <a:off x="8151095" y="218152"/>
            <a:ext cx="3845427" cy="686723"/>
            <a:chOff x="8151095" y="218152"/>
            <a:chExt cx="3845427" cy="686723"/>
          </a:xfrm>
        </p:grpSpPr>
        <p:pic>
          <p:nvPicPr>
            <p:cNvPr id="12" name="Picture 11">
              <a:extLst>
                <a:ext uri="{FF2B5EF4-FFF2-40B4-BE49-F238E27FC236}">
                  <a16:creationId xmlns:a16="http://schemas.microsoft.com/office/drawing/2014/main" id="{690D02C9-9DA4-FCBE-F68F-A9A1766C1260}"/>
                </a:ext>
              </a:extLst>
            </p:cNvPr>
            <p:cNvPicPr>
              <a:picLocks noChangeAspect="1"/>
            </p:cNvPicPr>
            <p:nvPr/>
          </p:nvPicPr>
          <p:blipFill>
            <a:blip r:embed="rId2"/>
            <a:stretch>
              <a:fillRect/>
            </a:stretch>
          </p:blipFill>
          <p:spPr>
            <a:xfrm>
              <a:off x="8151095" y="218152"/>
              <a:ext cx="3810478" cy="686723"/>
            </a:xfrm>
            <a:prstGeom prst="rect">
              <a:avLst/>
            </a:prstGeom>
          </p:spPr>
        </p:pic>
        <p:sp>
          <p:nvSpPr>
            <p:cNvPr id="13" name="Rectangle 12">
              <a:extLst>
                <a:ext uri="{FF2B5EF4-FFF2-40B4-BE49-F238E27FC236}">
                  <a16:creationId xmlns:a16="http://schemas.microsoft.com/office/drawing/2014/main" id="{CC01717C-465E-2436-D392-D9259C327738}"/>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823064A0-9399-31BA-E87D-4A8FDB095C97}"/>
              </a:ext>
            </a:extLst>
          </p:cNvPr>
          <p:cNvGrpSpPr/>
          <p:nvPr/>
        </p:nvGrpSpPr>
        <p:grpSpPr>
          <a:xfrm>
            <a:off x="1589751" y="4080047"/>
            <a:ext cx="7200000" cy="1080000"/>
            <a:chOff x="1437351" y="3508484"/>
            <a:chExt cx="7200000" cy="1080000"/>
          </a:xfrm>
        </p:grpSpPr>
        <p:sp>
          <p:nvSpPr>
            <p:cNvPr id="9" name="Freeform: Shape 8">
              <a:extLst>
                <a:ext uri="{FF2B5EF4-FFF2-40B4-BE49-F238E27FC236}">
                  <a16:creationId xmlns:a16="http://schemas.microsoft.com/office/drawing/2014/main" id="{7592F351-45E3-6630-9D09-609FA926438F}"/>
                </a:ext>
              </a:extLst>
            </p:cNvPr>
            <p:cNvSpPr/>
            <p:nvPr/>
          </p:nvSpPr>
          <p:spPr>
            <a:xfrm flipV="1">
              <a:off x="1437351" y="3508484"/>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0066"/>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1FFFE88A-5C61-623F-6516-D72D05845B2C}"/>
                </a:ext>
              </a:extLst>
            </p:cNvPr>
            <p:cNvSpPr txBox="1"/>
            <p:nvPr/>
          </p:nvSpPr>
          <p:spPr>
            <a:xfrm>
              <a:off x="2254811" y="4062489"/>
              <a:ext cx="612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lang="en-US" sz="2400" b="1" dirty="0" err="1">
                  <a:solidFill>
                    <a:prstClr val="white"/>
                  </a:solidFill>
                  <a:latin typeface="Open Sans" panose="020B0606030504020204" pitchFamily="34" charset="0"/>
                  <a:ea typeface="Open Sans" panose="020B0606030504020204" pitchFamily="34" charset="0"/>
                  <a:cs typeface="Open Sans" panose="020B0606030504020204" pitchFamily="34" charset="0"/>
                </a:rPr>
                <a:t>Treemaps</a:t>
              </a:r>
              <a:endPar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0" name="TextBox 19">
            <a:extLst>
              <a:ext uri="{FF2B5EF4-FFF2-40B4-BE49-F238E27FC236}">
                <a16:creationId xmlns:a16="http://schemas.microsoft.com/office/drawing/2014/main" id="{17CFAA2B-E560-6DDA-B38F-53FC0F0D81AF}"/>
              </a:ext>
            </a:extLst>
          </p:cNvPr>
          <p:cNvSpPr txBox="1"/>
          <p:nvPr/>
        </p:nvSpPr>
        <p:spPr>
          <a:xfrm>
            <a:off x="1437348" y="5172025"/>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4</a:t>
            </a:r>
          </a:p>
        </p:txBody>
      </p:sp>
    </p:spTree>
    <p:extLst>
      <p:ext uri="{BB962C8B-B14F-4D97-AF65-F5344CB8AC3E}">
        <p14:creationId xmlns:p14="http://schemas.microsoft.com/office/powerpoint/2010/main" val="111276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17"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ppt_x</p:attrName>
                                        </p:attrNameLst>
                                      </p:cBhvr>
                                      <p:tavLst>
                                        <p:tav tm="0">
                                          <p:val>
                                            <p:strVal val="#ppt_x-#ppt_w/2"/>
                                          </p:val>
                                        </p:tav>
                                        <p:tav tm="100000">
                                          <p:val>
                                            <p:strVal val="#ppt_x"/>
                                          </p:val>
                                        </p:tav>
                                      </p:tavLst>
                                    </p:anim>
                                    <p:anim calcmode="lin" valueType="num">
                                      <p:cBhvr>
                                        <p:cTn id="19" dur="500" fill="hold"/>
                                        <p:tgtEl>
                                          <p:spTgt spid="3"/>
                                        </p:tgtEl>
                                        <p:attrNameLst>
                                          <p:attrName>ppt_y</p:attrName>
                                        </p:attrNameLst>
                                      </p:cBhvr>
                                      <p:tavLst>
                                        <p:tav tm="0">
                                          <p:val>
                                            <p:strVal val="#ppt_y"/>
                                          </p:val>
                                        </p:tav>
                                        <p:tav tm="100000">
                                          <p:val>
                                            <p:strVal val="#ppt_y"/>
                                          </p:val>
                                        </p:tav>
                                      </p:tavLst>
                                    </p:anim>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childTnLst>
                          </p:cTn>
                        </p:par>
                        <p:par>
                          <p:cTn id="29" fill="hold">
                            <p:stCondLst>
                              <p:cond delay="500"/>
                            </p:stCondLst>
                            <p:childTnLst>
                              <p:par>
                                <p:cTn id="30" presetID="17" presetClass="entr" presetSubtype="8"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ppt_x</p:attrName>
                                        </p:attrNameLst>
                                      </p:cBhvr>
                                      <p:tavLst>
                                        <p:tav tm="0">
                                          <p:val>
                                            <p:strVal val="#ppt_x-#ppt_w/2"/>
                                          </p:val>
                                        </p:tav>
                                        <p:tav tm="100000">
                                          <p:val>
                                            <p:strVal val="#ppt_x"/>
                                          </p:val>
                                        </p:tav>
                                      </p:tavLst>
                                    </p:anim>
                                    <p:anim calcmode="lin" valueType="num">
                                      <p:cBhvr>
                                        <p:cTn id="33" dur="500" fill="hold"/>
                                        <p:tgtEl>
                                          <p:spTgt spid="4"/>
                                        </p:tgtEl>
                                        <p:attrNameLst>
                                          <p:attrName>ppt_y</p:attrName>
                                        </p:attrNameLst>
                                      </p:cBhvr>
                                      <p:tavLst>
                                        <p:tav tm="0">
                                          <p:val>
                                            <p:strVal val="#ppt_y"/>
                                          </p:val>
                                        </p:tav>
                                        <p:tav tm="100000">
                                          <p:val>
                                            <p:strVal val="#ppt_y"/>
                                          </p:val>
                                        </p:tav>
                                      </p:tavLst>
                                    </p:anim>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fltVal val="0"/>
                                          </p:val>
                                        </p:tav>
                                        <p:tav tm="100000">
                                          <p:val>
                                            <p:strVal val="#ppt_w"/>
                                          </p:val>
                                        </p:tav>
                                      </p:tavLst>
                                    </p:anim>
                                    <p:anim calcmode="lin" valueType="num">
                                      <p:cBhvr>
                                        <p:cTn id="41" dur="500" fill="hold"/>
                                        <p:tgtEl>
                                          <p:spTgt spid="19"/>
                                        </p:tgtEl>
                                        <p:attrNameLst>
                                          <p:attrName>ppt_h</p:attrName>
                                        </p:attrNameLst>
                                      </p:cBhvr>
                                      <p:tavLst>
                                        <p:tav tm="0">
                                          <p:val>
                                            <p:fltVal val="0"/>
                                          </p:val>
                                        </p:tav>
                                        <p:tav tm="100000">
                                          <p:val>
                                            <p:strVal val="#ppt_h"/>
                                          </p:val>
                                        </p:tav>
                                      </p:tavLst>
                                    </p:anim>
                                    <p:animEffect transition="in" filter="fade">
                                      <p:cBhvr>
                                        <p:cTn id="42" dur="500"/>
                                        <p:tgtEl>
                                          <p:spTgt spid="19"/>
                                        </p:tgtEl>
                                      </p:cBhvr>
                                    </p:animEffect>
                                  </p:childTnLst>
                                </p:cTn>
                              </p:par>
                            </p:childTnLst>
                          </p:cTn>
                        </p:par>
                        <p:par>
                          <p:cTn id="43" fill="hold">
                            <p:stCondLst>
                              <p:cond delay="500"/>
                            </p:stCondLst>
                            <p:childTnLst>
                              <p:par>
                                <p:cTn id="44" presetID="17" presetClass="entr" presetSubtype="8"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p:cTn id="46" dur="500" fill="hold"/>
                                        <p:tgtEl>
                                          <p:spTgt spid="2"/>
                                        </p:tgtEl>
                                        <p:attrNameLst>
                                          <p:attrName>ppt_x</p:attrName>
                                        </p:attrNameLst>
                                      </p:cBhvr>
                                      <p:tavLst>
                                        <p:tav tm="0">
                                          <p:val>
                                            <p:strVal val="#ppt_x-#ppt_w/2"/>
                                          </p:val>
                                        </p:tav>
                                        <p:tav tm="100000">
                                          <p:val>
                                            <p:strVal val="#ppt_x"/>
                                          </p:val>
                                        </p:tav>
                                      </p:tavLst>
                                    </p:anim>
                                    <p:anim calcmode="lin" valueType="num">
                                      <p:cBhvr>
                                        <p:cTn id="47" dur="500" fill="hold"/>
                                        <p:tgtEl>
                                          <p:spTgt spid="2"/>
                                        </p:tgtEl>
                                        <p:attrNameLst>
                                          <p:attrName>ppt_y</p:attrName>
                                        </p:attrNameLst>
                                      </p:cBhvr>
                                      <p:tavLst>
                                        <p:tav tm="0">
                                          <p:val>
                                            <p:strVal val="#ppt_y"/>
                                          </p:val>
                                        </p:tav>
                                        <p:tav tm="100000">
                                          <p:val>
                                            <p:strVal val="#ppt_y"/>
                                          </p:val>
                                        </p:tav>
                                      </p:tavLst>
                                    </p:anim>
                                    <p:anim calcmode="lin" valueType="num">
                                      <p:cBhvr>
                                        <p:cTn id="48" dur="500" fill="hold"/>
                                        <p:tgtEl>
                                          <p:spTgt spid="2"/>
                                        </p:tgtEl>
                                        <p:attrNameLst>
                                          <p:attrName>ppt_w</p:attrName>
                                        </p:attrNameLst>
                                      </p:cBhvr>
                                      <p:tavLst>
                                        <p:tav tm="0">
                                          <p:val>
                                            <p:fltVal val="0"/>
                                          </p:val>
                                        </p:tav>
                                        <p:tav tm="100000">
                                          <p:val>
                                            <p:strVal val="#ppt_w"/>
                                          </p:val>
                                        </p:tav>
                                      </p:tavLst>
                                    </p:anim>
                                    <p:anim calcmode="lin" valueType="num">
                                      <p:cBhvr>
                                        <p:cTn id="49"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childTnLst>
                          </p:cTn>
                        </p:par>
                        <p:par>
                          <p:cTn id="57" fill="hold">
                            <p:stCondLst>
                              <p:cond delay="500"/>
                            </p:stCondLst>
                            <p:childTnLst>
                              <p:par>
                                <p:cTn id="58" presetID="17" presetClass="entr" presetSubtype="8" fill="hold"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p:cTn id="60" dur="500" fill="hold"/>
                                        <p:tgtEl>
                                          <p:spTgt spid="42"/>
                                        </p:tgtEl>
                                        <p:attrNameLst>
                                          <p:attrName>ppt_x</p:attrName>
                                        </p:attrNameLst>
                                      </p:cBhvr>
                                      <p:tavLst>
                                        <p:tav tm="0">
                                          <p:val>
                                            <p:strVal val="#ppt_x-#ppt_w/2"/>
                                          </p:val>
                                        </p:tav>
                                        <p:tav tm="100000">
                                          <p:val>
                                            <p:strVal val="#ppt_x"/>
                                          </p:val>
                                        </p:tav>
                                      </p:tavLst>
                                    </p:anim>
                                    <p:anim calcmode="lin" valueType="num">
                                      <p:cBhvr>
                                        <p:cTn id="61" dur="500" fill="hold"/>
                                        <p:tgtEl>
                                          <p:spTgt spid="42"/>
                                        </p:tgtEl>
                                        <p:attrNameLst>
                                          <p:attrName>ppt_y</p:attrName>
                                        </p:attrNameLst>
                                      </p:cBhvr>
                                      <p:tavLst>
                                        <p:tav tm="0">
                                          <p:val>
                                            <p:strVal val="#ppt_y"/>
                                          </p:val>
                                        </p:tav>
                                        <p:tav tm="100000">
                                          <p:val>
                                            <p:strVal val="#ppt_y"/>
                                          </p:val>
                                        </p:tav>
                                      </p:tavLst>
                                    </p:anim>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5" grpId="0"/>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F9DDA96-7D03-472B-1462-59CEC4306AB6}"/>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Matrix</a:t>
            </a:r>
            <a:endParaRPr lang="en-US" sz="1600" dirty="0"/>
          </a:p>
        </p:txBody>
      </p:sp>
      <p:sp>
        <p:nvSpPr>
          <p:cNvPr id="5" name="TextBox 4">
            <a:extLst>
              <a:ext uri="{FF2B5EF4-FFF2-40B4-BE49-F238E27FC236}">
                <a16:creationId xmlns:a16="http://schemas.microsoft.com/office/drawing/2014/main" id="{02C3F6DC-01D0-3E6A-FDDF-0AA2D0167CFD}"/>
              </a:ext>
            </a:extLst>
          </p:cNvPr>
          <p:cNvSpPr txBox="1"/>
          <p:nvPr/>
        </p:nvSpPr>
        <p:spPr>
          <a:xfrm>
            <a:off x="976941" y="555877"/>
            <a:ext cx="10030365" cy="1380891"/>
          </a:xfrm>
          <a:prstGeom prst="rect">
            <a:avLst/>
          </a:prstGeom>
          <a:noFill/>
        </p:spPr>
        <p:txBody>
          <a:bodyPr wrap="square">
            <a:spAutoFit/>
          </a:bodyPr>
          <a:lstStyle/>
          <a:p>
            <a:pPr marR="0" lvl="0">
              <a:lnSpc>
                <a:spcPct val="107000"/>
              </a:lnSpc>
              <a:spcBef>
                <a:spcPts val="0"/>
              </a:spcBef>
              <a:spcAft>
                <a:spcPts val="0"/>
              </a:spcAft>
            </a:pPr>
            <a:endParaRPr lang="en-US" sz="3200" dirty="0">
              <a:effectLst/>
              <a:highlight>
                <a:srgbClr val="FFFFFF"/>
              </a:highligh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2400" dirty="0">
                <a:solidFill>
                  <a:srgbClr val="1F1F1F"/>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Unlike the table, the matrix automatically aggregates the data, enabling the viewer to drill down into the detail.</a:t>
            </a:r>
            <a:endParaRPr lang="en-US" sz="3200" dirty="0">
              <a:effectLst/>
              <a:highlight>
                <a:srgbClr val="FFFFFF"/>
              </a:highlight>
              <a:latin typeface="Arial" panose="020B0604020202020204" pitchFamily="34" charset="0"/>
              <a:ea typeface="Calibri" panose="020F050202020403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3358F8B7-1B9D-BC06-2DEB-9A5009413A2A}"/>
              </a:ext>
            </a:extLst>
          </p:cNvPr>
          <p:cNvGrpSpPr/>
          <p:nvPr/>
        </p:nvGrpSpPr>
        <p:grpSpPr>
          <a:xfrm>
            <a:off x="6584832" y="2348717"/>
            <a:ext cx="3163017" cy="3097023"/>
            <a:chOff x="6869504" y="3038830"/>
            <a:chExt cx="3163017" cy="3097023"/>
          </a:xfrm>
        </p:grpSpPr>
        <p:pic>
          <p:nvPicPr>
            <p:cNvPr id="3" name="Picture 2">
              <a:extLst>
                <a:ext uri="{FF2B5EF4-FFF2-40B4-BE49-F238E27FC236}">
                  <a16:creationId xmlns:a16="http://schemas.microsoft.com/office/drawing/2014/main" id="{D050EDA9-16F6-7196-064F-8202FD52432C}"/>
                </a:ext>
              </a:extLst>
            </p:cNvPr>
            <p:cNvPicPr>
              <a:picLocks noChangeAspect="1"/>
            </p:cNvPicPr>
            <p:nvPr/>
          </p:nvPicPr>
          <p:blipFill>
            <a:blip r:embed="rId2"/>
            <a:stretch>
              <a:fillRect/>
            </a:stretch>
          </p:blipFill>
          <p:spPr>
            <a:xfrm>
              <a:off x="6869504" y="3038830"/>
              <a:ext cx="3163017" cy="3088398"/>
            </a:xfrm>
            <a:prstGeom prst="rect">
              <a:avLst/>
            </a:prstGeom>
          </p:spPr>
        </p:pic>
        <p:sp>
          <p:nvSpPr>
            <p:cNvPr id="6" name="Rectangle 5">
              <a:extLst>
                <a:ext uri="{FF2B5EF4-FFF2-40B4-BE49-F238E27FC236}">
                  <a16:creationId xmlns:a16="http://schemas.microsoft.com/office/drawing/2014/main" id="{ED366210-4723-7CFD-953B-3BF00EFF4948}"/>
                </a:ext>
              </a:extLst>
            </p:cNvPr>
            <p:cNvSpPr/>
            <p:nvPr/>
          </p:nvSpPr>
          <p:spPr>
            <a:xfrm>
              <a:off x="9532189" y="3278037"/>
              <a:ext cx="500332" cy="22428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6">
              <a:extLst>
                <a:ext uri="{FF2B5EF4-FFF2-40B4-BE49-F238E27FC236}">
                  <a16:creationId xmlns:a16="http://schemas.microsoft.com/office/drawing/2014/main" id="{2BC99A6C-8323-27D5-065F-56654E319044}"/>
                </a:ext>
              </a:extLst>
            </p:cNvPr>
            <p:cNvSpPr/>
            <p:nvPr/>
          </p:nvSpPr>
          <p:spPr>
            <a:xfrm>
              <a:off x="7634377" y="5978105"/>
              <a:ext cx="1828798" cy="15774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Tree>
    <p:extLst>
      <p:ext uri="{BB962C8B-B14F-4D97-AF65-F5344CB8AC3E}">
        <p14:creationId xmlns:p14="http://schemas.microsoft.com/office/powerpoint/2010/main" val="279643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F9DDA96-7D03-472B-1462-59CEC4306AB6}"/>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Matrix</a:t>
            </a:r>
            <a:endParaRPr lang="en-US" sz="1600" dirty="0"/>
          </a:p>
        </p:txBody>
      </p:sp>
      <p:pic>
        <p:nvPicPr>
          <p:cNvPr id="3" name="Picture 2">
            <a:extLst>
              <a:ext uri="{FF2B5EF4-FFF2-40B4-BE49-F238E27FC236}">
                <a16:creationId xmlns:a16="http://schemas.microsoft.com/office/drawing/2014/main" id="{D050EDA9-16F6-7196-064F-8202FD52432C}"/>
              </a:ext>
            </a:extLst>
          </p:cNvPr>
          <p:cNvPicPr>
            <a:picLocks noChangeAspect="1"/>
          </p:cNvPicPr>
          <p:nvPr/>
        </p:nvPicPr>
        <p:blipFill>
          <a:blip r:embed="rId2"/>
          <a:stretch>
            <a:fillRect/>
          </a:stretch>
        </p:blipFill>
        <p:spPr>
          <a:xfrm>
            <a:off x="1331345" y="1123766"/>
            <a:ext cx="4871047" cy="475613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0151985E-339A-C92E-ED13-CED6816078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3544" y="1522702"/>
            <a:ext cx="2289913" cy="3958262"/>
          </a:xfrm>
          <a:prstGeom prst="rect">
            <a:avLst/>
          </a:prstGeom>
        </p:spPr>
      </p:pic>
      <p:sp>
        <p:nvSpPr>
          <p:cNvPr id="9" name="Rectangle 8">
            <a:extLst>
              <a:ext uri="{FF2B5EF4-FFF2-40B4-BE49-F238E27FC236}">
                <a16:creationId xmlns:a16="http://schemas.microsoft.com/office/drawing/2014/main" id="{3E80615C-CFB0-DAA8-114F-82EB1F99F403}"/>
              </a:ext>
            </a:extLst>
          </p:cNvPr>
          <p:cNvSpPr/>
          <p:nvPr/>
        </p:nvSpPr>
        <p:spPr>
          <a:xfrm>
            <a:off x="8238226" y="1595887"/>
            <a:ext cx="2078966" cy="69011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9">
            <a:extLst>
              <a:ext uri="{FF2B5EF4-FFF2-40B4-BE49-F238E27FC236}">
                <a16:creationId xmlns:a16="http://schemas.microsoft.com/office/drawing/2014/main" id="{4507140E-4057-FB53-D69C-9174B6B428E7}"/>
              </a:ext>
            </a:extLst>
          </p:cNvPr>
          <p:cNvSpPr/>
          <p:nvPr/>
        </p:nvSpPr>
        <p:spPr>
          <a:xfrm>
            <a:off x="1245080" y="1123766"/>
            <a:ext cx="1230701" cy="4756134"/>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Rectangle 10">
            <a:extLst>
              <a:ext uri="{FF2B5EF4-FFF2-40B4-BE49-F238E27FC236}">
                <a16:creationId xmlns:a16="http://schemas.microsoft.com/office/drawing/2014/main" id="{0CD5FA42-7774-E11D-BBB3-D849EEB015FC}"/>
              </a:ext>
            </a:extLst>
          </p:cNvPr>
          <p:cNvSpPr/>
          <p:nvPr/>
        </p:nvSpPr>
        <p:spPr>
          <a:xfrm>
            <a:off x="8219017" y="2800218"/>
            <a:ext cx="2078966" cy="788371"/>
          </a:xfrm>
          <a:prstGeom prst="rect">
            <a:avLst/>
          </a:prstGeom>
          <a:noFill/>
          <a:ln w="2857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11">
            <a:extLst>
              <a:ext uri="{FF2B5EF4-FFF2-40B4-BE49-F238E27FC236}">
                <a16:creationId xmlns:a16="http://schemas.microsoft.com/office/drawing/2014/main" id="{ED26FB86-125B-6C63-8DC6-A989EECED10E}"/>
              </a:ext>
            </a:extLst>
          </p:cNvPr>
          <p:cNvSpPr/>
          <p:nvPr/>
        </p:nvSpPr>
        <p:spPr>
          <a:xfrm>
            <a:off x="2475780" y="1123767"/>
            <a:ext cx="2794959" cy="398935"/>
          </a:xfrm>
          <a:prstGeom prst="rect">
            <a:avLst/>
          </a:prstGeom>
          <a:noFill/>
          <a:ln w="2857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le 12">
            <a:extLst>
              <a:ext uri="{FF2B5EF4-FFF2-40B4-BE49-F238E27FC236}">
                <a16:creationId xmlns:a16="http://schemas.microsoft.com/office/drawing/2014/main" id="{285578A0-AE35-0848-FD7F-DF6F8282BB3E}"/>
              </a:ext>
            </a:extLst>
          </p:cNvPr>
          <p:cNvSpPr/>
          <p:nvPr/>
        </p:nvSpPr>
        <p:spPr>
          <a:xfrm>
            <a:off x="8219017" y="4082679"/>
            <a:ext cx="2078966" cy="788371"/>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Rectangle 13">
            <a:extLst>
              <a:ext uri="{FF2B5EF4-FFF2-40B4-BE49-F238E27FC236}">
                <a16:creationId xmlns:a16="http://schemas.microsoft.com/office/drawing/2014/main" id="{A3FED92B-281A-A8F3-A566-D81F1C544534}"/>
              </a:ext>
            </a:extLst>
          </p:cNvPr>
          <p:cNvSpPr/>
          <p:nvPr/>
        </p:nvSpPr>
        <p:spPr>
          <a:xfrm>
            <a:off x="3136680" y="2518255"/>
            <a:ext cx="848724" cy="281964"/>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435766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5476D-7D3B-387C-5F35-4D39B216BA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7C4447-EFBF-874E-20F4-76913827C9CA}"/>
              </a:ext>
            </a:extLst>
          </p:cNvPr>
          <p:cNvPicPr>
            <a:picLocks noChangeAspect="1"/>
          </p:cNvPicPr>
          <p:nvPr/>
        </p:nvPicPr>
        <p:blipFill>
          <a:blip r:embed="rId2"/>
          <a:stretch>
            <a:fillRect/>
          </a:stretch>
        </p:blipFill>
        <p:spPr>
          <a:xfrm>
            <a:off x="6830291" y="2663178"/>
            <a:ext cx="4788730" cy="3137878"/>
          </a:xfrm>
          <a:prstGeom prst="rect">
            <a:avLst/>
          </a:prstGeom>
        </p:spPr>
      </p:pic>
      <p:sp>
        <p:nvSpPr>
          <p:cNvPr id="4" name="Title 1">
            <a:extLst>
              <a:ext uri="{FF2B5EF4-FFF2-40B4-BE49-F238E27FC236}">
                <a16:creationId xmlns:a16="http://schemas.microsoft.com/office/drawing/2014/main" id="{6DDB40C9-64AF-F81B-8298-507E730C622E}"/>
              </a:ext>
            </a:extLst>
          </p:cNvPr>
          <p:cNvSpPr txBox="1">
            <a:spLocks/>
          </p:cNvSpPr>
          <p:nvPr/>
        </p:nvSpPr>
        <p:spPr>
          <a:xfrm>
            <a:off x="955519" y="661529"/>
            <a:ext cx="10280962" cy="21111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Exercise </a:t>
            </a:r>
            <a:r>
              <a:rPr lang="en-US" altLang="en-US" b="1" dirty="0">
                <a:solidFill>
                  <a:srgbClr val="FF0000"/>
                </a:solidFill>
                <a:latin typeface="Arial Black" panose="020B0A04020102020204" pitchFamily="34" charset="0"/>
                <a:cs typeface="Times New Roman" panose="02020603050405020304" pitchFamily="18" charset="0"/>
              </a:rPr>
              <a:t>12</a:t>
            </a: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a:t>
            </a:r>
          </a:p>
          <a:p>
            <a:pPr lvl="0"/>
            <a:r>
              <a:rPr lang="en-US" altLang="en-US" b="1" dirty="0">
                <a:solidFill>
                  <a:srgbClr val="FF0000"/>
                </a:solidFill>
                <a:latin typeface="Arial Black" panose="020B0A04020102020204" pitchFamily="34" charset="0"/>
              </a:rPr>
              <a:t>Create Matrix</a:t>
            </a:r>
            <a:endPar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mj-cs"/>
            </a:endParaRPr>
          </a:p>
        </p:txBody>
      </p:sp>
    </p:spTree>
    <p:extLst>
      <p:ext uri="{BB962C8B-B14F-4D97-AF65-F5344CB8AC3E}">
        <p14:creationId xmlns:p14="http://schemas.microsoft.com/office/powerpoint/2010/main" val="104147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FF000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3</a:t>
            </a: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1136466" y="2877748"/>
            <a:ext cx="6683589" cy="584775"/>
          </a:xfrm>
          <a:prstGeom prst="rect">
            <a:avLst/>
          </a:prstGeom>
          <a:noFill/>
        </p:spPr>
        <p:txBody>
          <a:bodyPr wrap="square" rtlCol="0">
            <a:spAutoFit/>
          </a:bodyPr>
          <a:lstStyle/>
          <a:p>
            <a:pPr lvl="0" defTabSz="914400">
              <a:defRPr/>
            </a:pPr>
            <a:r>
              <a:rPr lang="en-US" sz="3200" b="1" dirty="0" err="1">
                <a:solidFill>
                  <a:prstClr val="white"/>
                </a:solidFill>
                <a:latin typeface="Open Sans" panose="020B0606030504020204" pitchFamily="34" charset="0"/>
                <a:ea typeface="Open Sans" panose="020B0606030504020204" pitchFamily="34" charset="0"/>
                <a:cs typeface="Open Sans" panose="020B0606030504020204" pitchFamily="34" charset="0"/>
              </a:rPr>
              <a:t>Treemaps</a:t>
            </a:r>
            <a:endParaRPr lang="en-US" sz="3200" b="1"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1293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F9DDA96-7D03-472B-1462-59CEC4306AB6}"/>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a:t>
            </a:r>
            <a:r>
              <a:rPr lang="en-US" sz="3600" dirty="0" err="1"/>
              <a:t>Treemap</a:t>
            </a:r>
            <a:endParaRPr lang="en-US" sz="1600" dirty="0"/>
          </a:p>
        </p:txBody>
      </p:sp>
      <p:pic>
        <p:nvPicPr>
          <p:cNvPr id="5" name="Picture 4">
            <a:extLst>
              <a:ext uri="{FF2B5EF4-FFF2-40B4-BE49-F238E27FC236}">
                <a16:creationId xmlns:a16="http://schemas.microsoft.com/office/drawing/2014/main" id="{C255D88A-3964-3739-9AA1-AD9E844E3F33}"/>
              </a:ext>
            </a:extLst>
          </p:cNvPr>
          <p:cNvPicPr>
            <a:picLocks noChangeAspect="1"/>
          </p:cNvPicPr>
          <p:nvPr/>
        </p:nvPicPr>
        <p:blipFill>
          <a:blip r:embed="rId2"/>
          <a:stretch>
            <a:fillRect/>
          </a:stretch>
        </p:blipFill>
        <p:spPr>
          <a:xfrm>
            <a:off x="1123256" y="758488"/>
            <a:ext cx="9945488" cy="3467584"/>
          </a:xfrm>
          <a:prstGeom prst="rect">
            <a:avLst/>
          </a:prstGeom>
        </p:spPr>
      </p:pic>
      <p:sp>
        <p:nvSpPr>
          <p:cNvPr id="7" name="TextBox 6">
            <a:extLst>
              <a:ext uri="{FF2B5EF4-FFF2-40B4-BE49-F238E27FC236}">
                <a16:creationId xmlns:a16="http://schemas.microsoft.com/office/drawing/2014/main" id="{7B152985-5C38-4AAD-91D7-B41ED0109177}"/>
              </a:ext>
            </a:extLst>
          </p:cNvPr>
          <p:cNvSpPr txBox="1"/>
          <p:nvPr/>
        </p:nvSpPr>
        <p:spPr>
          <a:xfrm>
            <a:off x="2484581" y="4493599"/>
            <a:ext cx="8358909" cy="954107"/>
          </a:xfrm>
          <a:prstGeom prst="rect">
            <a:avLst/>
          </a:prstGeom>
          <a:noFill/>
        </p:spPr>
        <p:txBody>
          <a:bodyPr wrap="square">
            <a:spAutoFit/>
          </a:bodyPr>
          <a:lstStyle/>
          <a:p>
            <a:r>
              <a:rPr lang="en-US" sz="2800" dirty="0" err="1">
                <a:latin typeface="Arial" panose="020B0604020202020204" pitchFamily="34" charset="0"/>
                <a:ea typeface="Calibri" panose="020F0502020204030204" pitchFamily="34" charset="0"/>
              </a:rPr>
              <a:t>T</a:t>
            </a:r>
            <a:r>
              <a:rPr lang="en-US" sz="2800" dirty="0" err="1">
                <a:effectLst/>
                <a:latin typeface="Arial" panose="020B0604020202020204" pitchFamily="34" charset="0"/>
                <a:ea typeface="Calibri" panose="020F0502020204030204" pitchFamily="34" charset="0"/>
              </a:rPr>
              <a:t>reemaps</a:t>
            </a:r>
            <a:r>
              <a:rPr lang="en-US" sz="2800" dirty="0">
                <a:effectLst/>
                <a:latin typeface="Arial" panose="020B0604020202020204" pitchFamily="34" charset="0"/>
                <a:ea typeface="Calibri" panose="020F0502020204030204" pitchFamily="34" charset="0"/>
              </a:rPr>
              <a:t> are another helpful tool for illustrating your </a:t>
            </a:r>
            <a:r>
              <a:rPr lang="en-US" sz="2800" b="1" dirty="0">
                <a:solidFill>
                  <a:srgbClr val="FF0000"/>
                </a:solidFill>
                <a:effectLst/>
                <a:latin typeface="Arial" panose="020B0604020202020204" pitchFamily="34" charset="0"/>
                <a:ea typeface="Calibri" panose="020F0502020204030204" pitchFamily="34" charset="0"/>
              </a:rPr>
              <a:t>proportional</a:t>
            </a:r>
            <a:r>
              <a:rPr lang="en-US" sz="2800" dirty="0">
                <a:effectLst/>
                <a:latin typeface="Arial" panose="020B0604020202020204" pitchFamily="34" charset="0"/>
                <a:ea typeface="Calibri" panose="020F0502020204030204" pitchFamily="34" charset="0"/>
              </a:rPr>
              <a:t> data</a:t>
            </a:r>
            <a:endParaRPr lang="en-US" sz="2800" dirty="0"/>
          </a:p>
        </p:txBody>
      </p:sp>
    </p:spTree>
    <p:extLst>
      <p:ext uri="{BB962C8B-B14F-4D97-AF65-F5344CB8AC3E}">
        <p14:creationId xmlns:p14="http://schemas.microsoft.com/office/powerpoint/2010/main" val="87694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F9DDA96-7D03-472B-1462-59CEC4306AB6}"/>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a:t>
            </a:r>
            <a:r>
              <a:rPr lang="en-US" sz="3600" dirty="0" err="1"/>
              <a:t>Treemap</a:t>
            </a:r>
            <a:endParaRPr lang="en-US" sz="1600" dirty="0"/>
          </a:p>
        </p:txBody>
      </p:sp>
      <p:sp>
        <p:nvSpPr>
          <p:cNvPr id="7" name="TextBox 6">
            <a:extLst>
              <a:ext uri="{FF2B5EF4-FFF2-40B4-BE49-F238E27FC236}">
                <a16:creationId xmlns:a16="http://schemas.microsoft.com/office/drawing/2014/main" id="{7B152985-5C38-4AAD-91D7-B41ED0109177}"/>
              </a:ext>
            </a:extLst>
          </p:cNvPr>
          <p:cNvSpPr txBox="1"/>
          <p:nvPr/>
        </p:nvSpPr>
        <p:spPr>
          <a:xfrm>
            <a:off x="2484581" y="4493599"/>
            <a:ext cx="8358909" cy="954107"/>
          </a:xfrm>
          <a:prstGeom prst="rect">
            <a:avLst/>
          </a:prstGeom>
          <a:noFill/>
        </p:spPr>
        <p:txBody>
          <a:bodyPr wrap="square">
            <a:spAutoFit/>
          </a:bodyPr>
          <a:lstStyle/>
          <a:p>
            <a:r>
              <a:rPr lang="en-US" sz="1800" dirty="0">
                <a:effectLst/>
                <a:latin typeface="Arial" panose="020B0604020202020204" pitchFamily="34" charset="0"/>
                <a:ea typeface="Calibri" panose="020F0502020204030204" pitchFamily="34" charset="0"/>
              </a:rPr>
              <a:t>Instead of circles, </a:t>
            </a:r>
            <a:r>
              <a:rPr lang="en-US" sz="1800" dirty="0" err="1">
                <a:effectLst/>
                <a:latin typeface="Arial" panose="020B0604020202020204" pitchFamily="34" charset="0"/>
                <a:ea typeface="Calibri" panose="020F0502020204030204" pitchFamily="34" charset="0"/>
              </a:rPr>
              <a:t>treemaps</a:t>
            </a:r>
            <a:r>
              <a:rPr lang="en-US" sz="1800" dirty="0">
                <a:effectLst/>
                <a:latin typeface="Arial" panose="020B0604020202020204" pitchFamily="34" charset="0"/>
                <a:ea typeface="Calibri" panose="020F0502020204030204" pitchFamily="34" charset="0"/>
              </a:rPr>
              <a:t> use </a:t>
            </a:r>
            <a:r>
              <a:rPr lang="en-US" sz="1800" b="1" dirty="0">
                <a:effectLst/>
                <a:latin typeface="Arial" panose="020B0604020202020204" pitchFamily="34" charset="0"/>
                <a:ea typeface="Calibri" panose="020F0502020204030204" pitchFamily="34" charset="0"/>
              </a:rPr>
              <a:t>rectangles</a:t>
            </a:r>
            <a:r>
              <a:rPr lang="en-US" sz="1800" dirty="0">
                <a:effectLst/>
                <a:latin typeface="Arial" panose="020B0604020202020204" pitchFamily="34" charset="0"/>
                <a:ea typeface="Calibri" panose="020F0502020204030204" pitchFamily="34" charset="0"/>
              </a:rPr>
              <a:t> to display your data, making the best use of </a:t>
            </a:r>
            <a:r>
              <a:rPr lang="en-US" sz="1800" b="1" dirty="0">
                <a:effectLst/>
                <a:latin typeface="Arial" panose="020B0604020202020204" pitchFamily="34" charset="0"/>
                <a:ea typeface="Calibri" panose="020F0502020204030204" pitchFamily="34" charset="0"/>
              </a:rPr>
              <a:t>space</a:t>
            </a:r>
            <a:r>
              <a:rPr lang="en-US" sz="1800" dirty="0">
                <a:effectLst/>
                <a:latin typeface="Arial" panose="020B0604020202020204" pitchFamily="34" charset="0"/>
                <a:ea typeface="Calibri" panose="020F0502020204030204" pitchFamily="34" charset="0"/>
              </a:rPr>
              <a:t> in your reports and add variety by displaying data in new and exciting ways</a:t>
            </a:r>
            <a:endParaRPr lang="en-US" sz="2800" dirty="0"/>
          </a:p>
        </p:txBody>
      </p:sp>
      <p:pic>
        <p:nvPicPr>
          <p:cNvPr id="3" name="Picture 2">
            <a:extLst>
              <a:ext uri="{FF2B5EF4-FFF2-40B4-BE49-F238E27FC236}">
                <a16:creationId xmlns:a16="http://schemas.microsoft.com/office/drawing/2014/main" id="{475BA4A8-9320-6A5E-E0F2-BBE16E311AFB}"/>
              </a:ext>
            </a:extLst>
          </p:cNvPr>
          <p:cNvPicPr>
            <a:picLocks noChangeAspect="1"/>
          </p:cNvPicPr>
          <p:nvPr/>
        </p:nvPicPr>
        <p:blipFill>
          <a:blip r:embed="rId2"/>
          <a:stretch>
            <a:fillRect/>
          </a:stretch>
        </p:blipFill>
        <p:spPr>
          <a:xfrm>
            <a:off x="2272144" y="1012792"/>
            <a:ext cx="8171967" cy="3223498"/>
          </a:xfrm>
          <a:prstGeom prst="rect">
            <a:avLst/>
          </a:prstGeom>
        </p:spPr>
      </p:pic>
    </p:spTree>
    <p:extLst>
      <p:ext uri="{BB962C8B-B14F-4D97-AF65-F5344CB8AC3E}">
        <p14:creationId xmlns:p14="http://schemas.microsoft.com/office/powerpoint/2010/main" val="427948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F9DDA96-7D03-472B-1462-59CEC4306AB6}"/>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a:t>
            </a:r>
            <a:r>
              <a:rPr lang="en-US" sz="3600" dirty="0" err="1"/>
              <a:t>Treemap</a:t>
            </a:r>
            <a:endParaRPr lang="en-US" sz="1600" dirty="0"/>
          </a:p>
        </p:txBody>
      </p:sp>
      <p:sp>
        <p:nvSpPr>
          <p:cNvPr id="7" name="TextBox 6">
            <a:extLst>
              <a:ext uri="{FF2B5EF4-FFF2-40B4-BE49-F238E27FC236}">
                <a16:creationId xmlns:a16="http://schemas.microsoft.com/office/drawing/2014/main" id="{7B152985-5C38-4AAD-91D7-B41ED0109177}"/>
              </a:ext>
            </a:extLst>
          </p:cNvPr>
          <p:cNvSpPr txBox="1"/>
          <p:nvPr/>
        </p:nvSpPr>
        <p:spPr>
          <a:xfrm>
            <a:off x="1477816" y="5103199"/>
            <a:ext cx="8358909" cy="830997"/>
          </a:xfrm>
          <a:prstGeom prst="rect">
            <a:avLst/>
          </a:prstGeom>
          <a:noFill/>
        </p:spPr>
        <p:txBody>
          <a:bodyPr wrap="square">
            <a:spAutoFit/>
          </a:bodyPr>
          <a:lstStyle/>
          <a:p>
            <a:pPr marL="285750" indent="-285750">
              <a:buFont typeface="Arial" panose="020B0604020202020204" pitchFamily="34" charset="0"/>
              <a:buChar char="•"/>
            </a:pPr>
            <a:r>
              <a:rPr lang="en-US" sz="2400" dirty="0">
                <a:effectLst/>
                <a:latin typeface="Arial" panose="020B0604020202020204" pitchFamily="34" charset="0"/>
                <a:ea typeface="Calibri" panose="020F0502020204030204" pitchFamily="34" charset="0"/>
              </a:rPr>
              <a:t>Add Variety.</a:t>
            </a:r>
          </a:p>
          <a:p>
            <a:pPr marL="285750" indent="-285750">
              <a:buFont typeface="Arial" panose="020B0604020202020204" pitchFamily="34" charset="0"/>
              <a:buChar char="•"/>
            </a:pPr>
            <a:r>
              <a:rPr lang="en-US" sz="2400" dirty="0">
                <a:latin typeface="Arial" panose="020B0604020202020204" pitchFamily="34" charset="0"/>
                <a:ea typeface="Calibri" panose="020F0502020204030204" pitchFamily="34" charset="0"/>
              </a:rPr>
              <a:t>Make full use of report space.</a:t>
            </a:r>
            <a:endParaRPr lang="en-US" sz="3600" dirty="0"/>
          </a:p>
        </p:txBody>
      </p:sp>
      <p:pic>
        <p:nvPicPr>
          <p:cNvPr id="5" name="Picture 4">
            <a:extLst>
              <a:ext uri="{FF2B5EF4-FFF2-40B4-BE49-F238E27FC236}">
                <a16:creationId xmlns:a16="http://schemas.microsoft.com/office/drawing/2014/main" id="{7D88ECBF-5DE3-BD4D-1419-937910F7E493}"/>
              </a:ext>
            </a:extLst>
          </p:cNvPr>
          <p:cNvPicPr>
            <a:picLocks noChangeAspect="1"/>
          </p:cNvPicPr>
          <p:nvPr/>
        </p:nvPicPr>
        <p:blipFill>
          <a:blip r:embed="rId2"/>
          <a:stretch>
            <a:fillRect/>
          </a:stretch>
        </p:blipFill>
        <p:spPr>
          <a:xfrm>
            <a:off x="2706254" y="758488"/>
            <a:ext cx="6779491" cy="3652132"/>
          </a:xfrm>
          <a:prstGeom prst="rect">
            <a:avLst/>
          </a:prstGeom>
        </p:spPr>
      </p:pic>
    </p:spTree>
    <p:extLst>
      <p:ext uri="{BB962C8B-B14F-4D97-AF65-F5344CB8AC3E}">
        <p14:creationId xmlns:p14="http://schemas.microsoft.com/office/powerpoint/2010/main" val="20377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F9DDA96-7D03-472B-1462-59CEC4306AB6}"/>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a:t>
            </a:r>
            <a:r>
              <a:rPr lang="en-US" sz="3600" dirty="0" err="1"/>
              <a:t>Treemap</a:t>
            </a:r>
            <a:endParaRPr lang="en-US" sz="1600" dirty="0"/>
          </a:p>
        </p:txBody>
      </p:sp>
      <p:pic>
        <p:nvPicPr>
          <p:cNvPr id="3" name="Picture 2">
            <a:extLst>
              <a:ext uri="{FF2B5EF4-FFF2-40B4-BE49-F238E27FC236}">
                <a16:creationId xmlns:a16="http://schemas.microsoft.com/office/drawing/2014/main" id="{D528D669-A705-36CC-BFF9-AD20AE8CBF16}"/>
              </a:ext>
            </a:extLst>
          </p:cNvPr>
          <p:cNvPicPr>
            <a:picLocks noChangeAspect="1"/>
          </p:cNvPicPr>
          <p:nvPr/>
        </p:nvPicPr>
        <p:blipFill>
          <a:blip r:embed="rId2"/>
          <a:stretch>
            <a:fillRect/>
          </a:stretch>
        </p:blipFill>
        <p:spPr>
          <a:xfrm>
            <a:off x="4054764" y="845088"/>
            <a:ext cx="7616872" cy="3252148"/>
          </a:xfrm>
          <a:prstGeom prst="rect">
            <a:avLst/>
          </a:prstGeom>
        </p:spPr>
      </p:pic>
      <p:sp>
        <p:nvSpPr>
          <p:cNvPr id="8" name="TextBox 7">
            <a:extLst>
              <a:ext uri="{FF2B5EF4-FFF2-40B4-BE49-F238E27FC236}">
                <a16:creationId xmlns:a16="http://schemas.microsoft.com/office/drawing/2014/main" id="{9ED4FA2E-B48A-2E9A-EFA3-D502EE715C33}"/>
              </a:ext>
            </a:extLst>
          </p:cNvPr>
          <p:cNvSpPr txBox="1"/>
          <p:nvPr/>
        </p:nvSpPr>
        <p:spPr>
          <a:xfrm>
            <a:off x="2253671" y="4807635"/>
            <a:ext cx="8672947" cy="830997"/>
          </a:xfrm>
          <a:prstGeom prst="rect">
            <a:avLst/>
          </a:prstGeom>
          <a:noFill/>
        </p:spPr>
        <p:txBody>
          <a:bodyPr wrap="square">
            <a:spAutoFit/>
          </a:bodyPr>
          <a:lstStyle/>
          <a:p>
            <a:r>
              <a:rPr lang="en-US" sz="2400" dirty="0" err="1">
                <a:effectLst/>
                <a:latin typeface="Arial" panose="020B0604020202020204" pitchFamily="34" charset="0"/>
                <a:ea typeface="Calibri" panose="020F0502020204030204" pitchFamily="34" charset="0"/>
              </a:rPr>
              <a:t>Treemap</a:t>
            </a:r>
            <a:r>
              <a:rPr lang="en-US" sz="2400" dirty="0">
                <a:effectLst/>
                <a:latin typeface="Arial" panose="020B0604020202020204" pitchFamily="34" charset="0"/>
                <a:ea typeface="Calibri" panose="020F0502020204030204" pitchFamily="34" charset="0"/>
              </a:rPr>
              <a:t> is a visual used to display </a:t>
            </a:r>
            <a:r>
              <a:rPr lang="en-US" sz="2400" b="1" dirty="0">
                <a:solidFill>
                  <a:srgbClr val="FF0000"/>
                </a:solidFill>
                <a:effectLst/>
                <a:latin typeface="Arial" panose="020B0604020202020204" pitchFamily="34" charset="0"/>
                <a:ea typeface="Calibri" panose="020F0502020204030204" pitchFamily="34" charset="0"/>
              </a:rPr>
              <a:t>hierarchical</a:t>
            </a:r>
            <a:r>
              <a:rPr lang="en-US" sz="2400" dirty="0">
                <a:effectLst/>
                <a:latin typeface="Arial" panose="020B0604020202020204" pitchFamily="34" charset="0"/>
                <a:ea typeface="Calibri" panose="020F0502020204030204" pitchFamily="34" charset="0"/>
              </a:rPr>
              <a:t> data or data that's organized in a tree like structure as nested rectangles</a:t>
            </a:r>
            <a:endParaRPr lang="en-US" sz="2400" dirty="0"/>
          </a:p>
        </p:txBody>
      </p:sp>
    </p:spTree>
    <p:extLst>
      <p:ext uri="{BB962C8B-B14F-4D97-AF65-F5344CB8AC3E}">
        <p14:creationId xmlns:p14="http://schemas.microsoft.com/office/powerpoint/2010/main" val="92509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F9DDA96-7D03-472B-1462-59CEC4306AB6}"/>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a:t>
            </a:r>
            <a:r>
              <a:rPr lang="en-US" sz="3600" dirty="0" err="1"/>
              <a:t>Treemap</a:t>
            </a:r>
            <a:endParaRPr lang="en-US" sz="1600" dirty="0"/>
          </a:p>
        </p:txBody>
      </p:sp>
      <p:sp>
        <p:nvSpPr>
          <p:cNvPr id="8" name="TextBox 7">
            <a:extLst>
              <a:ext uri="{FF2B5EF4-FFF2-40B4-BE49-F238E27FC236}">
                <a16:creationId xmlns:a16="http://schemas.microsoft.com/office/drawing/2014/main" id="{9ED4FA2E-B48A-2E9A-EFA3-D502EE715C33}"/>
              </a:ext>
            </a:extLst>
          </p:cNvPr>
          <p:cNvSpPr txBox="1"/>
          <p:nvPr/>
        </p:nvSpPr>
        <p:spPr>
          <a:xfrm>
            <a:off x="500909" y="1373932"/>
            <a:ext cx="2992800" cy="1200329"/>
          </a:xfrm>
          <a:prstGeom prst="rect">
            <a:avLst/>
          </a:prstGeom>
          <a:noFill/>
        </p:spPr>
        <p:txBody>
          <a:bodyPr wrap="square">
            <a:spAutoFit/>
          </a:bodyPr>
          <a:lstStyle/>
          <a:p>
            <a:r>
              <a:rPr lang="en-US" sz="2400" dirty="0">
                <a:effectLst/>
                <a:latin typeface="Arial" panose="020B0604020202020204" pitchFamily="34" charset="0"/>
                <a:ea typeface="Calibri" panose="020F0502020204030204" pitchFamily="34" charset="0"/>
              </a:rPr>
              <a:t>The entire chart represents the total dataset or tree.</a:t>
            </a:r>
          </a:p>
        </p:txBody>
      </p:sp>
      <p:pic>
        <p:nvPicPr>
          <p:cNvPr id="5" name="Picture 4">
            <a:extLst>
              <a:ext uri="{FF2B5EF4-FFF2-40B4-BE49-F238E27FC236}">
                <a16:creationId xmlns:a16="http://schemas.microsoft.com/office/drawing/2014/main" id="{ADE0E02D-78D6-F33D-9BBA-07D0FAC4EC73}"/>
              </a:ext>
            </a:extLst>
          </p:cNvPr>
          <p:cNvPicPr>
            <a:picLocks noChangeAspect="1"/>
          </p:cNvPicPr>
          <p:nvPr/>
        </p:nvPicPr>
        <p:blipFill>
          <a:blip r:embed="rId2"/>
          <a:stretch>
            <a:fillRect/>
          </a:stretch>
        </p:blipFill>
        <p:spPr>
          <a:xfrm>
            <a:off x="3980873" y="864847"/>
            <a:ext cx="3925671" cy="3730472"/>
          </a:xfrm>
          <a:prstGeom prst="rect">
            <a:avLst/>
          </a:prstGeom>
        </p:spPr>
      </p:pic>
      <p:sp>
        <p:nvSpPr>
          <p:cNvPr id="6" name="TextBox 5">
            <a:extLst>
              <a:ext uri="{FF2B5EF4-FFF2-40B4-BE49-F238E27FC236}">
                <a16:creationId xmlns:a16="http://schemas.microsoft.com/office/drawing/2014/main" id="{2BE606FD-3A6C-D852-8469-BCB4D32A7744}"/>
              </a:ext>
            </a:extLst>
          </p:cNvPr>
          <p:cNvSpPr txBox="1"/>
          <p:nvPr/>
        </p:nvSpPr>
        <p:spPr>
          <a:xfrm>
            <a:off x="8370832" y="4664732"/>
            <a:ext cx="3617968" cy="1200329"/>
          </a:xfrm>
          <a:prstGeom prst="rect">
            <a:avLst/>
          </a:prstGeom>
          <a:noFill/>
        </p:spPr>
        <p:txBody>
          <a:bodyPr wrap="square">
            <a:spAutoFit/>
          </a:bodyPr>
          <a:lstStyle/>
          <a:p>
            <a:r>
              <a:rPr lang="en-US" sz="2400" dirty="0">
                <a:effectLst/>
                <a:latin typeface="Arial" panose="020B0604020202020204" pitchFamily="34" charset="0"/>
                <a:ea typeface="Calibri" panose="020F0502020204030204" pitchFamily="34" charset="0"/>
              </a:rPr>
              <a:t>Each </a:t>
            </a:r>
            <a:r>
              <a:rPr lang="en-US" sz="2400" b="1" dirty="0">
                <a:effectLst/>
                <a:latin typeface="Arial" panose="020B0604020202020204" pitchFamily="34" charset="0"/>
                <a:ea typeface="Calibri" panose="020F0502020204030204" pitchFamily="34" charset="0"/>
              </a:rPr>
              <a:t>rectangle</a:t>
            </a:r>
            <a:r>
              <a:rPr lang="en-US" sz="2400" dirty="0">
                <a:effectLst/>
                <a:latin typeface="Arial" panose="020B0604020202020204" pitchFamily="34" charset="0"/>
                <a:ea typeface="Calibri" panose="020F0502020204030204" pitchFamily="34" charset="0"/>
              </a:rPr>
              <a:t> or branch represents a </a:t>
            </a:r>
            <a:r>
              <a:rPr lang="en-US" sz="2400" b="1" dirty="0">
                <a:effectLst/>
                <a:latin typeface="Arial" panose="020B0604020202020204" pitchFamily="34" charset="0"/>
                <a:ea typeface="Calibri" panose="020F0502020204030204" pitchFamily="34" charset="0"/>
              </a:rPr>
              <a:t>portion</a:t>
            </a:r>
            <a:r>
              <a:rPr lang="en-US" sz="2400" dirty="0">
                <a:effectLst/>
                <a:latin typeface="Arial" panose="020B0604020202020204" pitchFamily="34" charset="0"/>
                <a:ea typeface="Calibri" panose="020F0502020204030204" pitchFamily="34" charset="0"/>
              </a:rPr>
              <a:t> of the whole tree</a:t>
            </a:r>
            <a:endParaRPr lang="en-US" sz="3200" dirty="0"/>
          </a:p>
        </p:txBody>
      </p:sp>
      <p:pic>
        <p:nvPicPr>
          <p:cNvPr id="9" name="Picture 8">
            <a:extLst>
              <a:ext uri="{FF2B5EF4-FFF2-40B4-BE49-F238E27FC236}">
                <a16:creationId xmlns:a16="http://schemas.microsoft.com/office/drawing/2014/main" id="{644DE320-8744-4DBD-2256-A3CECDAEB46F}"/>
              </a:ext>
            </a:extLst>
          </p:cNvPr>
          <p:cNvPicPr>
            <a:picLocks noChangeAspect="1"/>
          </p:cNvPicPr>
          <p:nvPr/>
        </p:nvPicPr>
        <p:blipFill>
          <a:blip r:embed="rId3"/>
          <a:stretch>
            <a:fillRect/>
          </a:stretch>
        </p:blipFill>
        <p:spPr>
          <a:xfrm>
            <a:off x="4128315" y="983703"/>
            <a:ext cx="3696230" cy="3602380"/>
          </a:xfrm>
          <a:prstGeom prst="rect">
            <a:avLst/>
          </a:prstGeom>
        </p:spPr>
      </p:pic>
    </p:spTree>
    <p:extLst>
      <p:ext uri="{BB962C8B-B14F-4D97-AF65-F5344CB8AC3E}">
        <p14:creationId xmlns:p14="http://schemas.microsoft.com/office/powerpoint/2010/main" val="374439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F9DDA96-7D03-472B-1462-59CEC4306AB6}"/>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a:t>
            </a:r>
            <a:r>
              <a:rPr lang="en-US" sz="3600" dirty="0" err="1"/>
              <a:t>Treemap</a:t>
            </a:r>
            <a:endParaRPr lang="en-US" sz="1600" dirty="0"/>
          </a:p>
        </p:txBody>
      </p:sp>
      <p:pic>
        <p:nvPicPr>
          <p:cNvPr id="3" name="Picture 2">
            <a:extLst>
              <a:ext uri="{FF2B5EF4-FFF2-40B4-BE49-F238E27FC236}">
                <a16:creationId xmlns:a16="http://schemas.microsoft.com/office/drawing/2014/main" id="{DE3F10EF-F9E5-01DA-4877-FF6FB72DB5CA}"/>
              </a:ext>
            </a:extLst>
          </p:cNvPr>
          <p:cNvPicPr>
            <a:picLocks noChangeAspect="1"/>
          </p:cNvPicPr>
          <p:nvPr/>
        </p:nvPicPr>
        <p:blipFill>
          <a:blip r:embed="rId2"/>
          <a:stretch>
            <a:fillRect/>
          </a:stretch>
        </p:blipFill>
        <p:spPr>
          <a:xfrm>
            <a:off x="18202" y="1156970"/>
            <a:ext cx="12155596" cy="4544059"/>
          </a:xfrm>
          <a:prstGeom prst="rect">
            <a:avLst/>
          </a:prstGeom>
        </p:spPr>
      </p:pic>
      <p:pic>
        <p:nvPicPr>
          <p:cNvPr id="12" name="Picture 11">
            <a:extLst>
              <a:ext uri="{FF2B5EF4-FFF2-40B4-BE49-F238E27FC236}">
                <a16:creationId xmlns:a16="http://schemas.microsoft.com/office/drawing/2014/main" id="{69ADF1F3-03AC-6407-ECBF-759845E14231}"/>
              </a:ext>
            </a:extLst>
          </p:cNvPr>
          <p:cNvPicPr>
            <a:picLocks noChangeAspect="1"/>
          </p:cNvPicPr>
          <p:nvPr/>
        </p:nvPicPr>
        <p:blipFill>
          <a:blip r:embed="rId3"/>
          <a:stretch>
            <a:fillRect/>
          </a:stretch>
        </p:blipFill>
        <p:spPr>
          <a:xfrm>
            <a:off x="18202" y="1095049"/>
            <a:ext cx="12155596" cy="4667901"/>
          </a:xfrm>
          <a:prstGeom prst="rect">
            <a:avLst/>
          </a:prstGeom>
        </p:spPr>
      </p:pic>
      <p:sp>
        <p:nvSpPr>
          <p:cNvPr id="10" name="TextBox 9">
            <a:extLst>
              <a:ext uri="{FF2B5EF4-FFF2-40B4-BE49-F238E27FC236}">
                <a16:creationId xmlns:a16="http://schemas.microsoft.com/office/drawing/2014/main" id="{BAB5A406-F637-30F2-9E07-DDF357B1E6B9}"/>
              </a:ext>
            </a:extLst>
          </p:cNvPr>
          <p:cNvSpPr txBox="1"/>
          <p:nvPr/>
        </p:nvSpPr>
        <p:spPr>
          <a:xfrm>
            <a:off x="9485745" y="5020071"/>
            <a:ext cx="2364780" cy="1200329"/>
          </a:xfrm>
          <a:prstGeom prst="rect">
            <a:avLst/>
          </a:prstGeom>
          <a:noFill/>
        </p:spPr>
        <p:txBody>
          <a:bodyPr wrap="square">
            <a:spAutoFit/>
          </a:bodyPr>
          <a:lstStyle/>
          <a:p>
            <a:r>
              <a:rPr lang="en-US" sz="1800" dirty="0">
                <a:effectLst/>
                <a:latin typeface="Arial" panose="020B0604020202020204" pitchFamily="34" charset="0"/>
                <a:ea typeface="Calibri" panose="020F0502020204030204" pitchFamily="34" charset="0"/>
              </a:rPr>
              <a:t>Each </a:t>
            </a:r>
            <a:r>
              <a:rPr lang="en-US" sz="1800" b="1" dirty="0">
                <a:effectLst/>
                <a:latin typeface="Arial" panose="020B0604020202020204" pitchFamily="34" charset="0"/>
                <a:ea typeface="Calibri" panose="020F0502020204030204" pitchFamily="34" charset="0"/>
              </a:rPr>
              <a:t>rectangle size</a:t>
            </a:r>
            <a:r>
              <a:rPr lang="en-US" sz="1800" dirty="0">
                <a:effectLst/>
                <a:latin typeface="Arial" panose="020B0604020202020204" pitchFamily="34" charset="0"/>
                <a:ea typeface="Calibri" panose="020F0502020204030204" pitchFamily="34" charset="0"/>
              </a:rPr>
              <a:t> corresponds to the </a:t>
            </a:r>
            <a:r>
              <a:rPr lang="en-US" sz="1800" b="1" dirty="0">
                <a:effectLst/>
                <a:latin typeface="Arial" panose="020B0604020202020204" pitchFamily="34" charset="0"/>
                <a:ea typeface="Calibri" panose="020F0502020204030204" pitchFamily="34" charset="0"/>
              </a:rPr>
              <a:t>value</a:t>
            </a:r>
            <a:r>
              <a:rPr lang="en-US" sz="1800" dirty="0">
                <a:effectLst/>
                <a:latin typeface="Arial" panose="020B0604020202020204" pitchFamily="34" charset="0"/>
                <a:ea typeface="Calibri" panose="020F0502020204030204" pitchFamily="34" charset="0"/>
              </a:rPr>
              <a:t> or size of the data it represents</a:t>
            </a:r>
            <a:endParaRPr lang="en-US" dirty="0"/>
          </a:p>
        </p:txBody>
      </p:sp>
    </p:spTree>
    <p:extLst>
      <p:ext uri="{BB962C8B-B14F-4D97-AF65-F5344CB8AC3E}">
        <p14:creationId xmlns:p14="http://schemas.microsoft.com/office/powerpoint/2010/main" val="410985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7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750"/>
                            </p:stCondLst>
                            <p:childTnLst>
                              <p:par>
                                <p:cTn id="13" presetID="10" presetClass="entr" presetSubtype="0" fill="hold" nodeType="afterEffect">
                                  <p:stCondLst>
                                    <p:cond delay="1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5A80E0B0-2069-4CBE-93AD-77AEA890AE2A}"/>
              </a:ext>
            </a:extLst>
          </p:cNvPr>
          <p:cNvSpPr/>
          <p:nvPr/>
        </p:nvSpPr>
        <p:spPr>
          <a:xfrm>
            <a:off x="7251" y="-493486"/>
            <a:ext cx="3329256" cy="7984420"/>
          </a:xfrm>
          <a:custGeom>
            <a:avLst/>
            <a:gdLst>
              <a:gd name="connsiteX0" fmla="*/ 0 w 3329256"/>
              <a:gd name="connsiteY0" fmla="*/ 0 h 7984420"/>
              <a:gd name="connsiteX1" fmla="*/ 1 w 3329256"/>
              <a:gd name="connsiteY1" fmla="*/ 0 h 7984420"/>
              <a:gd name="connsiteX2" fmla="*/ 1898776 w 3329256"/>
              <a:gd name="connsiteY2" fmla="*/ 1713483 h 7984420"/>
              <a:gd name="connsiteX3" fmla="*/ 1908630 w 3329256"/>
              <a:gd name="connsiteY3" fmla="*/ 1908628 h 7984420"/>
              <a:gd name="connsiteX4" fmla="*/ 1908630 w 3329256"/>
              <a:gd name="connsiteY4" fmla="*/ 6075792 h 7984420"/>
              <a:gd name="connsiteX5" fmla="*/ 1908626 w 3329256"/>
              <a:gd name="connsiteY5" fmla="*/ 6075792 h 7984420"/>
              <a:gd name="connsiteX6" fmla="*/ 1915960 w 3329256"/>
              <a:gd name="connsiteY6" fmla="*/ 6221042 h 7984420"/>
              <a:gd name="connsiteX7" fmla="*/ 3329256 w 3329256"/>
              <a:gd name="connsiteY7" fmla="*/ 7496421 h 7984420"/>
              <a:gd name="connsiteX8" fmla="*/ 3329256 w 3329256"/>
              <a:gd name="connsiteY8" fmla="*/ 7984420 h 7984420"/>
              <a:gd name="connsiteX9" fmla="*/ 3329255 w 3329256"/>
              <a:gd name="connsiteY9" fmla="*/ 7984420 h 7984420"/>
              <a:gd name="connsiteX10" fmla="*/ 1430480 w 3329256"/>
              <a:gd name="connsiteY10" fmla="*/ 6270937 h 7984420"/>
              <a:gd name="connsiteX11" fmla="*/ 1420626 w 3329256"/>
              <a:gd name="connsiteY11" fmla="*/ 6075792 h 7984420"/>
              <a:gd name="connsiteX12" fmla="*/ 1420626 w 3329256"/>
              <a:gd name="connsiteY12" fmla="*/ 1908628 h 7984420"/>
              <a:gd name="connsiteX13" fmla="*/ 1420630 w 3329256"/>
              <a:gd name="connsiteY13" fmla="*/ 1908628 h 7984420"/>
              <a:gd name="connsiteX14" fmla="*/ 1413296 w 3329256"/>
              <a:gd name="connsiteY14" fmla="*/ 1763378 h 7984420"/>
              <a:gd name="connsiteX15" fmla="*/ 0 w 3329256"/>
              <a:gd name="connsiteY15" fmla="*/ 487999 h 79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29256" h="7984420">
                <a:moveTo>
                  <a:pt x="0" y="0"/>
                </a:moveTo>
                <a:lnTo>
                  <a:pt x="1" y="0"/>
                </a:lnTo>
                <a:cubicBezTo>
                  <a:pt x="988227" y="0"/>
                  <a:pt x="1801035" y="751045"/>
                  <a:pt x="1898776" y="1713483"/>
                </a:cubicBezTo>
                <a:lnTo>
                  <a:pt x="1908630" y="1908628"/>
                </a:lnTo>
                <a:lnTo>
                  <a:pt x="1908630" y="6075792"/>
                </a:lnTo>
                <a:lnTo>
                  <a:pt x="1908626" y="6075792"/>
                </a:lnTo>
                <a:lnTo>
                  <a:pt x="1915960" y="6221042"/>
                </a:lnTo>
                <a:cubicBezTo>
                  <a:pt x="1988711" y="6937403"/>
                  <a:pt x="2593701" y="7496421"/>
                  <a:pt x="3329256" y="7496421"/>
                </a:cubicBezTo>
                <a:lnTo>
                  <a:pt x="3329256" y="7984420"/>
                </a:lnTo>
                <a:lnTo>
                  <a:pt x="3329255" y="7984420"/>
                </a:lnTo>
                <a:cubicBezTo>
                  <a:pt x="2341029" y="7984420"/>
                  <a:pt x="1528221" y="7233375"/>
                  <a:pt x="1430480" y="6270937"/>
                </a:cubicBezTo>
                <a:lnTo>
                  <a:pt x="1420626" y="6075792"/>
                </a:lnTo>
                <a:lnTo>
                  <a:pt x="1420626" y="1908628"/>
                </a:lnTo>
                <a:lnTo>
                  <a:pt x="1420630" y="1908628"/>
                </a:lnTo>
                <a:lnTo>
                  <a:pt x="1413296" y="1763378"/>
                </a:lnTo>
                <a:cubicBezTo>
                  <a:pt x="1340545" y="1047017"/>
                  <a:pt x="735555" y="487999"/>
                  <a:pt x="0" y="487999"/>
                </a:cubicBezTo>
                <a:close/>
              </a:path>
            </a:pathLst>
          </a:custGeom>
          <a:gradFill flip="none" rotWithShape="1">
            <a:gsLst>
              <a:gs pos="61000">
                <a:srgbClr val="00CC99"/>
              </a:gs>
              <a:gs pos="27400">
                <a:srgbClr val="33CCFF"/>
              </a:gs>
              <a:gs pos="0">
                <a:srgbClr val="000099"/>
              </a:gs>
              <a:gs pos="100000">
                <a:srgbClr val="0066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5CB93AC6-FE87-4FA9-BBD4-F140C94A9C2A}"/>
              </a:ext>
            </a:extLst>
          </p:cNvPr>
          <p:cNvGrpSpPr/>
          <p:nvPr/>
        </p:nvGrpSpPr>
        <p:grpSpPr>
          <a:xfrm>
            <a:off x="1437348" y="1240019"/>
            <a:ext cx="7200000" cy="1080000"/>
            <a:chOff x="1437350" y="1240020"/>
            <a:chExt cx="4301630" cy="635091"/>
          </a:xfrm>
        </p:grpSpPr>
        <p:sp>
          <p:nvSpPr>
            <p:cNvPr id="6" name="Freeform: Shape 5">
              <a:extLst>
                <a:ext uri="{FF2B5EF4-FFF2-40B4-BE49-F238E27FC236}">
                  <a16:creationId xmlns:a16="http://schemas.microsoft.com/office/drawing/2014/main" id="{04A175DB-5D33-43C8-AAE4-B1E831D1A234}"/>
                </a:ext>
              </a:extLst>
            </p:cNvPr>
            <p:cNvSpPr/>
            <p:nvPr/>
          </p:nvSpPr>
          <p:spPr>
            <a:xfrm flipV="1">
              <a:off x="1437350" y="1240020"/>
              <a:ext cx="4301630" cy="635091"/>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0066CC"/>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E0ECA3F-8570-4FB5-931A-BBA5339DECE3}"/>
                </a:ext>
              </a:extLst>
            </p:cNvPr>
            <p:cNvSpPr txBox="1"/>
            <p:nvPr/>
          </p:nvSpPr>
          <p:spPr>
            <a:xfrm>
              <a:off x="1925742" y="1552614"/>
              <a:ext cx="3656386" cy="2714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Ribbon Chart</a:t>
              </a:r>
            </a:p>
          </p:txBody>
        </p:sp>
      </p:grpSp>
      <p:sp>
        <p:nvSpPr>
          <p:cNvPr id="8" name="TextBox 7">
            <a:extLst>
              <a:ext uri="{FF2B5EF4-FFF2-40B4-BE49-F238E27FC236}">
                <a16:creationId xmlns:a16="http://schemas.microsoft.com/office/drawing/2014/main" id="{67A620AF-3788-4F4E-848F-1363C314793B}"/>
              </a:ext>
            </a:extLst>
          </p:cNvPr>
          <p:cNvSpPr txBox="1"/>
          <p:nvPr/>
        </p:nvSpPr>
        <p:spPr>
          <a:xfrm>
            <a:off x="1337029" y="82394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5</a:t>
            </a:r>
          </a:p>
        </p:txBody>
      </p:sp>
      <p:grpSp>
        <p:nvGrpSpPr>
          <p:cNvPr id="4" name="Group 3">
            <a:extLst>
              <a:ext uri="{FF2B5EF4-FFF2-40B4-BE49-F238E27FC236}">
                <a16:creationId xmlns:a16="http://schemas.microsoft.com/office/drawing/2014/main" id="{C9AEF2E9-14F9-4365-BFB5-3C0CF7A052E9}"/>
              </a:ext>
            </a:extLst>
          </p:cNvPr>
          <p:cNvGrpSpPr/>
          <p:nvPr/>
        </p:nvGrpSpPr>
        <p:grpSpPr>
          <a:xfrm>
            <a:off x="1437351" y="2583833"/>
            <a:ext cx="7200000" cy="1080000"/>
            <a:chOff x="1437351" y="2358629"/>
            <a:chExt cx="7200000" cy="1080000"/>
          </a:xfrm>
        </p:grpSpPr>
        <p:sp>
          <p:nvSpPr>
            <p:cNvPr id="10" name="Freeform: Shape 9">
              <a:extLst>
                <a:ext uri="{FF2B5EF4-FFF2-40B4-BE49-F238E27FC236}">
                  <a16:creationId xmlns:a16="http://schemas.microsoft.com/office/drawing/2014/main" id="{C14AB1F3-023E-48AE-989E-4EA1B96825EF}"/>
                </a:ext>
              </a:extLst>
            </p:cNvPr>
            <p:cNvSpPr/>
            <p:nvPr/>
          </p:nvSpPr>
          <p:spPr>
            <a:xfrm flipV="1">
              <a:off x="1437351" y="2358629"/>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9900"/>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470A834-DA13-468F-A794-3687E8A14304}"/>
                </a:ext>
              </a:extLst>
            </p:cNvPr>
            <p:cNvSpPr txBox="1"/>
            <p:nvPr/>
          </p:nvSpPr>
          <p:spPr>
            <a:xfrm>
              <a:off x="2254811" y="2914418"/>
              <a:ext cx="612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Waterfall Chart</a:t>
              </a:r>
            </a:p>
          </p:txBody>
        </p:sp>
      </p:grpSp>
      <p:sp>
        <p:nvSpPr>
          <p:cNvPr id="15" name="TextBox 14">
            <a:extLst>
              <a:ext uri="{FF2B5EF4-FFF2-40B4-BE49-F238E27FC236}">
                <a16:creationId xmlns:a16="http://schemas.microsoft.com/office/drawing/2014/main" id="{8F01748C-1478-4628-8CDE-6C69DF1916E8}"/>
              </a:ext>
            </a:extLst>
          </p:cNvPr>
          <p:cNvSpPr txBox="1"/>
          <p:nvPr/>
        </p:nvSpPr>
        <p:spPr>
          <a:xfrm>
            <a:off x="1337029" y="2213333"/>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6</a:t>
            </a:r>
          </a:p>
        </p:txBody>
      </p:sp>
      <p:grpSp>
        <p:nvGrpSpPr>
          <p:cNvPr id="42" name="Group 41">
            <a:extLst>
              <a:ext uri="{FF2B5EF4-FFF2-40B4-BE49-F238E27FC236}">
                <a16:creationId xmlns:a16="http://schemas.microsoft.com/office/drawing/2014/main" id="{06664870-6B63-42D0-8F14-11DB5DD34C01}"/>
              </a:ext>
            </a:extLst>
          </p:cNvPr>
          <p:cNvGrpSpPr/>
          <p:nvPr/>
        </p:nvGrpSpPr>
        <p:grpSpPr>
          <a:xfrm>
            <a:off x="1523614" y="5497646"/>
            <a:ext cx="7200000" cy="1080000"/>
            <a:chOff x="1437351" y="3508484"/>
            <a:chExt cx="7200000" cy="1080000"/>
          </a:xfrm>
        </p:grpSpPr>
        <p:sp>
          <p:nvSpPr>
            <p:cNvPr id="17" name="Freeform: Shape 16">
              <a:extLst>
                <a:ext uri="{FF2B5EF4-FFF2-40B4-BE49-F238E27FC236}">
                  <a16:creationId xmlns:a16="http://schemas.microsoft.com/office/drawing/2014/main" id="{DA4F560C-A913-4090-9959-6C383EC2884F}"/>
                </a:ext>
              </a:extLst>
            </p:cNvPr>
            <p:cNvSpPr/>
            <p:nvPr/>
          </p:nvSpPr>
          <p:spPr>
            <a:xfrm flipV="1">
              <a:off x="1437351" y="3508484"/>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605033"/>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91C56302-C5A7-4907-ABF1-8DD9AEA874F5}"/>
                </a:ext>
              </a:extLst>
            </p:cNvPr>
            <p:cNvSpPr txBox="1"/>
            <p:nvPr/>
          </p:nvSpPr>
          <p:spPr>
            <a:xfrm>
              <a:off x="2254811" y="4062489"/>
              <a:ext cx="612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Cards</a:t>
              </a:r>
            </a:p>
          </p:txBody>
        </p:sp>
      </p:grpSp>
      <p:sp>
        <p:nvSpPr>
          <p:cNvPr id="19" name="TextBox 18">
            <a:extLst>
              <a:ext uri="{FF2B5EF4-FFF2-40B4-BE49-F238E27FC236}">
                <a16:creationId xmlns:a16="http://schemas.microsoft.com/office/drawing/2014/main" id="{8A7C455A-AC74-479B-AE4B-995389E7560F}"/>
              </a:ext>
            </a:extLst>
          </p:cNvPr>
          <p:cNvSpPr txBox="1"/>
          <p:nvPr/>
        </p:nvSpPr>
        <p:spPr>
          <a:xfrm>
            <a:off x="1366405" y="360271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7</a:t>
            </a:r>
          </a:p>
        </p:txBody>
      </p:sp>
      <p:grpSp>
        <p:nvGrpSpPr>
          <p:cNvPr id="14" name="Group 13">
            <a:extLst>
              <a:ext uri="{FF2B5EF4-FFF2-40B4-BE49-F238E27FC236}">
                <a16:creationId xmlns:a16="http://schemas.microsoft.com/office/drawing/2014/main" id="{779F337C-E9DD-5BB7-A57A-A5B98F1D4D90}"/>
              </a:ext>
            </a:extLst>
          </p:cNvPr>
          <p:cNvGrpSpPr/>
          <p:nvPr/>
        </p:nvGrpSpPr>
        <p:grpSpPr>
          <a:xfrm>
            <a:off x="8151095" y="218152"/>
            <a:ext cx="3845427" cy="686723"/>
            <a:chOff x="8151095" y="218152"/>
            <a:chExt cx="3845427" cy="686723"/>
          </a:xfrm>
        </p:grpSpPr>
        <p:pic>
          <p:nvPicPr>
            <p:cNvPr id="12" name="Picture 11">
              <a:extLst>
                <a:ext uri="{FF2B5EF4-FFF2-40B4-BE49-F238E27FC236}">
                  <a16:creationId xmlns:a16="http://schemas.microsoft.com/office/drawing/2014/main" id="{690D02C9-9DA4-FCBE-F68F-A9A1766C1260}"/>
                </a:ext>
              </a:extLst>
            </p:cNvPr>
            <p:cNvPicPr>
              <a:picLocks noChangeAspect="1"/>
            </p:cNvPicPr>
            <p:nvPr/>
          </p:nvPicPr>
          <p:blipFill>
            <a:blip r:embed="rId2"/>
            <a:stretch>
              <a:fillRect/>
            </a:stretch>
          </p:blipFill>
          <p:spPr>
            <a:xfrm>
              <a:off x="8151095" y="218152"/>
              <a:ext cx="3810478" cy="686723"/>
            </a:xfrm>
            <a:prstGeom prst="rect">
              <a:avLst/>
            </a:prstGeom>
          </p:spPr>
        </p:pic>
        <p:sp>
          <p:nvSpPr>
            <p:cNvPr id="13" name="Rectangle 12">
              <a:extLst>
                <a:ext uri="{FF2B5EF4-FFF2-40B4-BE49-F238E27FC236}">
                  <a16:creationId xmlns:a16="http://schemas.microsoft.com/office/drawing/2014/main" id="{CC01717C-465E-2436-D392-D9259C327738}"/>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823064A0-9399-31BA-E87D-4A8FDB095C97}"/>
              </a:ext>
            </a:extLst>
          </p:cNvPr>
          <p:cNvGrpSpPr/>
          <p:nvPr/>
        </p:nvGrpSpPr>
        <p:grpSpPr>
          <a:xfrm>
            <a:off x="1589751" y="4080047"/>
            <a:ext cx="7200000" cy="1080000"/>
            <a:chOff x="1437351" y="3508484"/>
            <a:chExt cx="7200000" cy="1080000"/>
          </a:xfrm>
        </p:grpSpPr>
        <p:sp>
          <p:nvSpPr>
            <p:cNvPr id="9" name="Freeform: Shape 8">
              <a:extLst>
                <a:ext uri="{FF2B5EF4-FFF2-40B4-BE49-F238E27FC236}">
                  <a16:creationId xmlns:a16="http://schemas.microsoft.com/office/drawing/2014/main" id="{7592F351-45E3-6630-9D09-609FA926438F}"/>
                </a:ext>
              </a:extLst>
            </p:cNvPr>
            <p:cNvSpPr/>
            <p:nvPr/>
          </p:nvSpPr>
          <p:spPr>
            <a:xfrm flipV="1">
              <a:off x="1437351" y="3508484"/>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0066"/>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1FFFE88A-5C61-623F-6516-D72D05845B2C}"/>
                </a:ext>
              </a:extLst>
            </p:cNvPr>
            <p:cNvSpPr txBox="1"/>
            <p:nvPr/>
          </p:nvSpPr>
          <p:spPr>
            <a:xfrm>
              <a:off x="2254811" y="4062489"/>
              <a:ext cx="612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Scatter Chart</a:t>
              </a:r>
            </a:p>
          </p:txBody>
        </p:sp>
      </p:grpSp>
      <p:sp>
        <p:nvSpPr>
          <p:cNvPr id="20" name="TextBox 19">
            <a:extLst>
              <a:ext uri="{FF2B5EF4-FFF2-40B4-BE49-F238E27FC236}">
                <a16:creationId xmlns:a16="http://schemas.microsoft.com/office/drawing/2014/main" id="{17CFAA2B-E560-6DDA-B38F-53FC0F0D81AF}"/>
              </a:ext>
            </a:extLst>
          </p:cNvPr>
          <p:cNvSpPr txBox="1"/>
          <p:nvPr/>
        </p:nvSpPr>
        <p:spPr>
          <a:xfrm>
            <a:off x="1437348" y="5172025"/>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8</a:t>
            </a:r>
            <a:endPar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2869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17"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ppt_x</p:attrName>
                                        </p:attrNameLst>
                                      </p:cBhvr>
                                      <p:tavLst>
                                        <p:tav tm="0">
                                          <p:val>
                                            <p:strVal val="#ppt_x-#ppt_w/2"/>
                                          </p:val>
                                        </p:tav>
                                        <p:tav tm="100000">
                                          <p:val>
                                            <p:strVal val="#ppt_x"/>
                                          </p:val>
                                        </p:tav>
                                      </p:tavLst>
                                    </p:anim>
                                    <p:anim calcmode="lin" valueType="num">
                                      <p:cBhvr>
                                        <p:cTn id="19" dur="500" fill="hold"/>
                                        <p:tgtEl>
                                          <p:spTgt spid="3"/>
                                        </p:tgtEl>
                                        <p:attrNameLst>
                                          <p:attrName>ppt_y</p:attrName>
                                        </p:attrNameLst>
                                      </p:cBhvr>
                                      <p:tavLst>
                                        <p:tav tm="0">
                                          <p:val>
                                            <p:strVal val="#ppt_y"/>
                                          </p:val>
                                        </p:tav>
                                        <p:tav tm="100000">
                                          <p:val>
                                            <p:strVal val="#ppt_y"/>
                                          </p:val>
                                        </p:tav>
                                      </p:tavLst>
                                    </p:anim>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childTnLst>
                          </p:cTn>
                        </p:par>
                        <p:par>
                          <p:cTn id="29" fill="hold">
                            <p:stCondLst>
                              <p:cond delay="500"/>
                            </p:stCondLst>
                            <p:childTnLst>
                              <p:par>
                                <p:cTn id="30" presetID="17" presetClass="entr" presetSubtype="8"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ppt_x</p:attrName>
                                        </p:attrNameLst>
                                      </p:cBhvr>
                                      <p:tavLst>
                                        <p:tav tm="0">
                                          <p:val>
                                            <p:strVal val="#ppt_x-#ppt_w/2"/>
                                          </p:val>
                                        </p:tav>
                                        <p:tav tm="100000">
                                          <p:val>
                                            <p:strVal val="#ppt_x"/>
                                          </p:val>
                                        </p:tav>
                                      </p:tavLst>
                                    </p:anim>
                                    <p:anim calcmode="lin" valueType="num">
                                      <p:cBhvr>
                                        <p:cTn id="33" dur="500" fill="hold"/>
                                        <p:tgtEl>
                                          <p:spTgt spid="4"/>
                                        </p:tgtEl>
                                        <p:attrNameLst>
                                          <p:attrName>ppt_y</p:attrName>
                                        </p:attrNameLst>
                                      </p:cBhvr>
                                      <p:tavLst>
                                        <p:tav tm="0">
                                          <p:val>
                                            <p:strVal val="#ppt_y"/>
                                          </p:val>
                                        </p:tav>
                                        <p:tav tm="100000">
                                          <p:val>
                                            <p:strVal val="#ppt_y"/>
                                          </p:val>
                                        </p:tav>
                                      </p:tavLst>
                                    </p:anim>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fltVal val="0"/>
                                          </p:val>
                                        </p:tav>
                                        <p:tav tm="100000">
                                          <p:val>
                                            <p:strVal val="#ppt_w"/>
                                          </p:val>
                                        </p:tav>
                                      </p:tavLst>
                                    </p:anim>
                                    <p:anim calcmode="lin" valueType="num">
                                      <p:cBhvr>
                                        <p:cTn id="41" dur="500" fill="hold"/>
                                        <p:tgtEl>
                                          <p:spTgt spid="19"/>
                                        </p:tgtEl>
                                        <p:attrNameLst>
                                          <p:attrName>ppt_h</p:attrName>
                                        </p:attrNameLst>
                                      </p:cBhvr>
                                      <p:tavLst>
                                        <p:tav tm="0">
                                          <p:val>
                                            <p:fltVal val="0"/>
                                          </p:val>
                                        </p:tav>
                                        <p:tav tm="100000">
                                          <p:val>
                                            <p:strVal val="#ppt_h"/>
                                          </p:val>
                                        </p:tav>
                                      </p:tavLst>
                                    </p:anim>
                                    <p:animEffect transition="in" filter="fade">
                                      <p:cBhvr>
                                        <p:cTn id="42" dur="500"/>
                                        <p:tgtEl>
                                          <p:spTgt spid="19"/>
                                        </p:tgtEl>
                                      </p:cBhvr>
                                    </p:animEffect>
                                  </p:childTnLst>
                                </p:cTn>
                              </p:par>
                            </p:childTnLst>
                          </p:cTn>
                        </p:par>
                        <p:par>
                          <p:cTn id="43" fill="hold">
                            <p:stCondLst>
                              <p:cond delay="500"/>
                            </p:stCondLst>
                            <p:childTnLst>
                              <p:par>
                                <p:cTn id="44" presetID="17" presetClass="entr" presetSubtype="8"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p:cTn id="46" dur="500" fill="hold"/>
                                        <p:tgtEl>
                                          <p:spTgt spid="2"/>
                                        </p:tgtEl>
                                        <p:attrNameLst>
                                          <p:attrName>ppt_x</p:attrName>
                                        </p:attrNameLst>
                                      </p:cBhvr>
                                      <p:tavLst>
                                        <p:tav tm="0">
                                          <p:val>
                                            <p:strVal val="#ppt_x-#ppt_w/2"/>
                                          </p:val>
                                        </p:tav>
                                        <p:tav tm="100000">
                                          <p:val>
                                            <p:strVal val="#ppt_x"/>
                                          </p:val>
                                        </p:tav>
                                      </p:tavLst>
                                    </p:anim>
                                    <p:anim calcmode="lin" valueType="num">
                                      <p:cBhvr>
                                        <p:cTn id="47" dur="500" fill="hold"/>
                                        <p:tgtEl>
                                          <p:spTgt spid="2"/>
                                        </p:tgtEl>
                                        <p:attrNameLst>
                                          <p:attrName>ppt_y</p:attrName>
                                        </p:attrNameLst>
                                      </p:cBhvr>
                                      <p:tavLst>
                                        <p:tav tm="0">
                                          <p:val>
                                            <p:strVal val="#ppt_y"/>
                                          </p:val>
                                        </p:tav>
                                        <p:tav tm="100000">
                                          <p:val>
                                            <p:strVal val="#ppt_y"/>
                                          </p:val>
                                        </p:tav>
                                      </p:tavLst>
                                    </p:anim>
                                    <p:anim calcmode="lin" valueType="num">
                                      <p:cBhvr>
                                        <p:cTn id="48" dur="500" fill="hold"/>
                                        <p:tgtEl>
                                          <p:spTgt spid="2"/>
                                        </p:tgtEl>
                                        <p:attrNameLst>
                                          <p:attrName>ppt_w</p:attrName>
                                        </p:attrNameLst>
                                      </p:cBhvr>
                                      <p:tavLst>
                                        <p:tav tm="0">
                                          <p:val>
                                            <p:fltVal val="0"/>
                                          </p:val>
                                        </p:tav>
                                        <p:tav tm="100000">
                                          <p:val>
                                            <p:strVal val="#ppt_w"/>
                                          </p:val>
                                        </p:tav>
                                      </p:tavLst>
                                    </p:anim>
                                    <p:anim calcmode="lin" valueType="num">
                                      <p:cBhvr>
                                        <p:cTn id="49"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childTnLst>
                          </p:cTn>
                        </p:par>
                        <p:par>
                          <p:cTn id="57" fill="hold">
                            <p:stCondLst>
                              <p:cond delay="500"/>
                            </p:stCondLst>
                            <p:childTnLst>
                              <p:par>
                                <p:cTn id="58" presetID="17" presetClass="entr" presetSubtype="8" fill="hold"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p:cTn id="60" dur="500" fill="hold"/>
                                        <p:tgtEl>
                                          <p:spTgt spid="42"/>
                                        </p:tgtEl>
                                        <p:attrNameLst>
                                          <p:attrName>ppt_x</p:attrName>
                                        </p:attrNameLst>
                                      </p:cBhvr>
                                      <p:tavLst>
                                        <p:tav tm="0">
                                          <p:val>
                                            <p:strVal val="#ppt_x-#ppt_w/2"/>
                                          </p:val>
                                        </p:tav>
                                        <p:tav tm="100000">
                                          <p:val>
                                            <p:strVal val="#ppt_x"/>
                                          </p:val>
                                        </p:tav>
                                      </p:tavLst>
                                    </p:anim>
                                    <p:anim calcmode="lin" valueType="num">
                                      <p:cBhvr>
                                        <p:cTn id="61" dur="500" fill="hold"/>
                                        <p:tgtEl>
                                          <p:spTgt spid="42"/>
                                        </p:tgtEl>
                                        <p:attrNameLst>
                                          <p:attrName>ppt_y</p:attrName>
                                        </p:attrNameLst>
                                      </p:cBhvr>
                                      <p:tavLst>
                                        <p:tav tm="0">
                                          <p:val>
                                            <p:strVal val="#ppt_y"/>
                                          </p:val>
                                        </p:tav>
                                        <p:tav tm="100000">
                                          <p:val>
                                            <p:strVal val="#ppt_y"/>
                                          </p:val>
                                        </p:tav>
                                      </p:tavLst>
                                    </p:anim>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5" grpId="0"/>
      <p:bldP spid="19"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F9DDA96-7D03-472B-1462-59CEC4306AB6}"/>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a:t>
            </a:r>
            <a:r>
              <a:rPr lang="en-US" sz="3600" dirty="0" err="1"/>
              <a:t>Treemap</a:t>
            </a:r>
            <a:endParaRPr lang="en-US" sz="1600" dirty="0"/>
          </a:p>
        </p:txBody>
      </p:sp>
      <p:pic>
        <p:nvPicPr>
          <p:cNvPr id="5" name="Picture 4">
            <a:extLst>
              <a:ext uri="{FF2B5EF4-FFF2-40B4-BE49-F238E27FC236}">
                <a16:creationId xmlns:a16="http://schemas.microsoft.com/office/drawing/2014/main" id="{C6A61978-29E8-4813-AE3C-5EF0A79B9408}"/>
              </a:ext>
            </a:extLst>
          </p:cNvPr>
          <p:cNvPicPr>
            <a:picLocks noChangeAspect="1"/>
          </p:cNvPicPr>
          <p:nvPr/>
        </p:nvPicPr>
        <p:blipFill>
          <a:blip r:embed="rId2"/>
          <a:stretch>
            <a:fillRect/>
          </a:stretch>
        </p:blipFill>
        <p:spPr>
          <a:xfrm>
            <a:off x="2401454" y="758488"/>
            <a:ext cx="6663953" cy="2822846"/>
          </a:xfrm>
          <a:prstGeom prst="rect">
            <a:avLst/>
          </a:prstGeom>
        </p:spPr>
      </p:pic>
      <p:sp>
        <p:nvSpPr>
          <p:cNvPr id="7" name="TextBox 6">
            <a:extLst>
              <a:ext uri="{FF2B5EF4-FFF2-40B4-BE49-F238E27FC236}">
                <a16:creationId xmlns:a16="http://schemas.microsoft.com/office/drawing/2014/main" id="{AB5C1131-893B-B161-5E06-1CB723FE097E}"/>
              </a:ext>
            </a:extLst>
          </p:cNvPr>
          <p:cNvSpPr txBox="1"/>
          <p:nvPr/>
        </p:nvSpPr>
        <p:spPr>
          <a:xfrm>
            <a:off x="2503054" y="3994880"/>
            <a:ext cx="7555346" cy="1569660"/>
          </a:xfrm>
          <a:prstGeom prst="rect">
            <a:avLst/>
          </a:prstGeom>
          <a:noFill/>
        </p:spPr>
        <p:txBody>
          <a:bodyPr wrap="square">
            <a:spAutoFit/>
          </a:bodyPr>
          <a:lstStyle/>
          <a:p>
            <a:r>
              <a:rPr lang="en-US" sz="2400" dirty="0"/>
              <a:t>Pie and donut charts can become cluttered and difficult to read when dealing with:</a:t>
            </a:r>
          </a:p>
          <a:p>
            <a:pPr marL="800100" lvl="1" indent="-342900">
              <a:buFont typeface="Arial" panose="020B0604020202020204" pitchFamily="34" charset="0"/>
              <a:buChar char="•"/>
            </a:pPr>
            <a:r>
              <a:rPr lang="en-US" sz="2400" dirty="0"/>
              <a:t> Many categories of variables, or </a:t>
            </a:r>
          </a:p>
          <a:p>
            <a:pPr marL="800100" lvl="1" indent="-342900">
              <a:buFont typeface="Arial" panose="020B0604020202020204" pitchFamily="34" charset="0"/>
              <a:buChar char="•"/>
            </a:pPr>
            <a:r>
              <a:rPr lang="en-US" sz="2400" dirty="0"/>
              <a:t>When the differences between data points are small. </a:t>
            </a:r>
          </a:p>
        </p:txBody>
      </p:sp>
    </p:spTree>
    <p:extLst>
      <p:ext uri="{BB962C8B-B14F-4D97-AF65-F5344CB8AC3E}">
        <p14:creationId xmlns:p14="http://schemas.microsoft.com/office/powerpoint/2010/main" val="413513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D83AE7-0010-9621-0485-65236D1B4052}"/>
              </a:ext>
            </a:extLst>
          </p:cNvPr>
          <p:cNvPicPr>
            <a:picLocks noChangeAspect="1"/>
          </p:cNvPicPr>
          <p:nvPr/>
        </p:nvPicPr>
        <p:blipFill>
          <a:blip r:embed="rId2"/>
          <a:stretch>
            <a:fillRect/>
          </a:stretch>
        </p:blipFill>
        <p:spPr>
          <a:xfrm>
            <a:off x="2706255" y="945817"/>
            <a:ext cx="6444000" cy="3580001"/>
          </a:xfrm>
          <a:prstGeom prst="rect">
            <a:avLst/>
          </a:prstGeom>
        </p:spPr>
      </p:pic>
      <p:sp>
        <p:nvSpPr>
          <p:cNvPr id="4" name="Freeform: Shape 3">
            <a:extLst>
              <a:ext uri="{FF2B5EF4-FFF2-40B4-BE49-F238E27FC236}">
                <a16:creationId xmlns:a16="http://schemas.microsoft.com/office/drawing/2014/main" id="{E3630ED2-033E-B2EF-D4EF-1BD10D4F9E4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a:t>
            </a:r>
            <a:r>
              <a:rPr lang="en-US" sz="3600" dirty="0" err="1"/>
              <a:t>Treemap</a:t>
            </a:r>
            <a:endParaRPr lang="en-US" sz="1600" dirty="0"/>
          </a:p>
        </p:txBody>
      </p:sp>
      <p:sp>
        <p:nvSpPr>
          <p:cNvPr id="5" name="Rectangle 4">
            <a:extLst>
              <a:ext uri="{FF2B5EF4-FFF2-40B4-BE49-F238E27FC236}">
                <a16:creationId xmlns:a16="http://schemas.microsoft.com/office/drawing/2014/main" id="{B16C08C2-490B-F4A6-CDA2-35FC9A7B3050}"/>
              </a:ext>
            </a:extLst>
          </p:cNvPr>
          <p:cNvSpPr/>
          <p:nvPr/>
        </p:nvSpPr>
        <p:spPr>
          <a:xfrm>
            <a:off x="0" y="758488"/>
            <a:ext cx="2562241"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Example</a:t>
            </a:r>
          </a:p>
        </p:txBody>
      </p:sp>
      <p:pic>
        <p:nvPicPr>
          <p:cNvPr id="7" name="Picture 6">
            <a:extLst>
              <a:ext uri="{FF2B5EF4-FFF2-40B4-BE49-F238E27FC236}">
                <a16:creationId xmlns:a16="http://schemas.microsoft.com/office/drawing/2014/main" id="{190BA7D2-520C-7292-C802-C80312B0F660}"/>
              </a:ext>
            </a:extLst>
          </p:cNvPr>
          <p:cNvPicPr>
            <a:picLocks noChangeAspect="1"/>
          </p:cNvPicPr>
          <p:nvPr/>
        </p:nvPicPr>
        <p:blipFill>
          <a:blip r:embed="rId3"/>
          <a:stretch>
            <a:fillRect/>
          </a:stretch>
        </p:blipFill>
        <p:spPr>
          <a:xfrm>
            <a:off x="2706254" y="758488"/>
            <a:ext cx="6588015" cy="4979092"/>
          </a:xfrm>
          <a:prstGeom prst="rect">
            <a:avLst/>
          </a:prstGeom>
        </p:spPr>
      </p:pic>
    </p:spTree>
    <p:extLst>
      <p:ext uri="{BB962C8B-B14F-4D97-AF65-F5344CB8AC3E}">
        <p14:creationId xmlns:p14="http://schemas.microsoft.com/office/powerpoint/2010/main" val="243134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E3630ED2-033E-B2EF-D4EF-1BD10D4F9E4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a:t>
            </a:r>
            <a:r>
              <a:rPr lang="en-US" sz="3600" dirty="0" err="1"/>
              <a:t>Treemap</a:t>
            </a:r>
            <a:endParaRPr lang="en-US" sz="1600" dirty="0"/>
          </a:p>
        </p:txBody>
      </p:sp>
      <p:pic>
        <p:nvPicPr>
          <p:cNvPr id="6" name="Picture 5">
            <a:extLst>
              <a:ext uri="{FF2B5EF4-FFF2-40B4-BE49-F238E27FC236}">
                <a16:creationId xmlns:a16="http://schemas.microsoft.com/office/drawing/2014/main" id="{DBE9AD21-1195-165F-D9A1-587A47513E86}"/>
              </a:ext>
            </a:extLst>
          </p:cNvPr>
          <p:cNvPicPr>
            <a:picLocks noChangeAspect="1"/>
          </p:cNvPicPr>
          <p:nvPr/>
        </p:nvPicPr>
        <p:blipFill>
          <a:blip r:embed="rId2"/>
          <a:stretch>
            <a:fillRect/>
          </a:stretch>
        </p:blipFill>
        <p:spPr>
          <a:xfrm>
            <a:off x="9344339" y="1296927"/>
            <a:ext cx="2214708" cy="3810782"/>
          </a:xfrm>
          <a:prstGeom prst="rect">
            <a:avLst/>
          </a:prstGeom>
        </p:spPr>
      </p:pic>
      <p:pic>
        <p:nvPicPr>
          <p:cNvPr id="9" name="Picture 8">
            <a:extLst>
              <a:ext uri="{FF2B5EF4-FFF2-40B4-BE49-F238E27FC236}">
                <a16:creationId xmlns:a16="http://schemas.microsoft.com/office/drawing/2014/main" id="{350E1001-6C5E-A9A3-0E50-A8550F00BB1C}"/>
              </a:ext>
            </a:extLst>
          </p:cNvPr>
          <p:cNvPicPr>
            <a:picLocks noChangeAspect="1"/>
          </p:cNvPicPr>
          <p:nvPr/>
        </p:nvPicPr>
        <p:blipFill>
          <a:blip r:embed="rId3"/>
          <a:stretch>
            <a:fillRect/>
          </a:stretch>
        </p:blipFill>
        <p:spPr>
          <a:xfrm>
            <a:off x="894109" y="1109174"/>
            <a:ext cx="7686290" cy="4639652"/>
          </a:xfrm>
          <a:prstGeom prst="rect">
            <a:avLst/>
          </a:prstGeom>
        </p:spPr>
      </p:pic>
      <p:sp>
        <p:nvSpPr>
          <p:cNvPr id="10" name="Rectangle 9">
            <a:extLst>
              <a:ext uri="{FF2B5EF4-FFF2-40B4-BE49-F238E27FC236}">
                <a16:creationId xmlns:a16="http://schemas.microsoft.com/office/drawing/2014/main" id="{E39D469D-1BB4-1A81-F2D2-07137F0F5CA9}"/>
              </a:ext>
            </a:extLst>
          </p:cNvPr>
          <p:cNvSpPr/>
          <p:nvPr/>
        </p:nvSpPr>
        <p:spPr>
          <a:xfrm>
            <a:off x="9344339" y="1296927"/>
            <a:ext cx="2214708" cy="75848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Rectangle 10">
            <a:extLst>
              <a:ext uri="{FF2B5EF4-FFF2-40B4-BE49-F238E27FC236}">
                <a16:creationId xmlns:a16="http://schemas.microsoft.com/office/drawing/2014/main" id="{14883DA6-802C-3166-4D9F-9D2BE16E4560}"/>
              </a:ext>
            </a:extLst>
          </p:cNvPr>
          <p:cNvSpPr/>
          <p:nvPr/>
        </p:nvSpPr>
        <p:spPr>
          <a:xfrm>
            <a:off x="723603" y="1214696"/>
            <a:ext cx="1003780" cy="25439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11">
            <a:extLst>
              <a:ext uri="{FF2B5EF4-FFF2-40B4-BE49-F238E27FC236}">
                <a16:creationId xmlns:a16="http://schemas.microsoft.com/office/drawing/2014/main" id="{D1F240DC-B9A6-01DF-5464-A7CB6BDDA838}"/>
              </a:ext>
            </a:extLst>
          </p:cNvPr>
          <p:cNvSpPr/>
          <p:nvPr/>
        </p:nvSpPr>
        <p:spPr>
          <a:xfrm>
            <a:off x="4986496" y="1214697"/>
            <a:ext cx="1003780" cy="25439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le 12">
            <a:extLst>
              <a:ext uri="{FF2B5EF4-FFF2-40B4-BE49-F238E27FC236}">
                <a16:creationId xmlns:a16="http://schemas.microsoft.com/office/drawing/2014/main" id="{9DFE431E-14C2-03F4-53AF-393088B9930C}"/>
              </a:ext>
            </a:extLst>
          </p:cNvPr>
          <p:cNvSpPr/>
          <p:nvPr/>
        </p:nvSpPr>
        <p:spPr>
          <a:xfrm>
            <a:off x="5092220" y="4352998"/>
            <a:ext cx="1003780" cy="25439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AA04C836-C060-8820-B72E-9FCEA8649C5A}"/>
              </a:ext>
            </a:extLst>
          </p:cNvPr>
          <p:cNvSpPr/>
          <p:nvPr/>
        </p:nvSpPr>
        <p:spPr>
          <a:xfrm>
            <a:off x="9035358" y="2471596"/>
            <a:ext cx="2523689" cy="851026"/>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Oval 14">
            <a:extLst>
              <a:ext uri="{FF2B5EF4-FFF2-40B4-BE49-F238E27FC236}">
                <a16:creationId xmlns:a16="http://schemas.microsoft.com/office/drawing/2014/main" id="{E68BCAB5-C408-AA35-0034-CE82A3C78B09}"/>
              </a:ext>
            </a:extLst>
          </p:cNvPr>
          <p:cNvSpPr/>
          <p:nvPr/>
        </p:nvSpPr>
        <p:spPr>
          <a:xfrm>
            <a:off x="747026" y="4218915"/>
            <a:ext cx="884107" cy="388474"/>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 name="Oval 15">
            <a:extLst>
              <a:ext uri="{FF2B5EF4-FFF2-40B4-BE49-F238E27FC236}">
                <a16:creationId xmlns:a16="http://schemas.microsoft.com/office/drawing/2014/main" id="{A191F3F7-E450-A6D4-7471-6403C66ED559}"/>
              </a:ext>
            </a:extLst>
          </p:cNvPr>
          <p:cNvSpPr/>
          <p:nvPr/>
        </p:nvSpPr>
        <p:spPr>
          <a:xfrm>
            <a:off x="3063204" y="4218915"/>
            <a:ext cx="884107" cy="388474"/>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Oval 16">
            <a:extLst>
              <a:ext uri="{FF2B5EF4-FFF2-40B4-BE49-F238E27FC236}">
                <a16:creationId xmlns:a16="http://schemas.microsoft.com/office/drawing/2014/main" id="{433D0604-C3AD-8176-8296-D1D87595F41C}"/>
              </a:ext>
            </a:extLst>
          </p:cNvPr>
          <p:cNvSpPr/>
          <p:nvPr/>
        </p:nvSpPr>
        <p:spPr>
          <a:xfrm>
            <a:off x="843276" y="5449067"/>
            <a:ext cx="884107" cy="388474"/>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 name="Rectangle 17">
            <a:extLst>
              <a:ext uri="{FF2B5EF4-FFF2-40B4-BE49-F238E27FC236}">
                <a16:creationId xmlns:a16="http://schemas.microsoft.com/office/drawing/2014/main" id="{4D2FBC51-F75B-E190-82EB-7A1BDB085091}"/>
              </a:ext>
            </a:extLst>
          </p:cNvPr>
          <p:cNvSpPr/>
          <p:nvPr/>
        </p:nvSpPr>
        <p:spPr>
          <a:xfrm>
            <a:off x="9279802" y="3429000"/>
            <a:ext cx="2279245" cy="789915"/>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6B098A5-A669-8AC3-71E2-1A0348C324E3}"/>
              </a:ext>
            </a:extLst>
          </p:cNvPr>
          <p:cNvCxnSpPr>
            <a:cxnSpLocks/>
          </p:cNvCxnSpPr>
          <p:nvPr/>
        </p:nvCxnSpPr>
        <p:spPr>
          <a:xfrm flipH="1">
            <a:off x="2016386" y="2915216"/>
            <a:ext cx="1378664" cy="156497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3AFD328-D043-097F-3099-CA7BED49F5CC}"/>
              </a:ext>
            </a:extLst>
          </p:cNvPr>
          <p:cNvCxnSpPr>
            <a:cxnSpLocks/>
          </p:cNvCxnSpPr>
          <p:nvPr/>
        </p:nvCxnSpPr>
        <p:spPr>
          <a:xfrm flipH="1">
            <a:off x="1681966" y="2471596"/>
            <a:ext cx="1763917" cy="200859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AAEB70-8BAF-9A2C-8D8B-81B5AB4E762B}"/>
              </a:ext>
            </a:extLst>
          </p:cNvPr>
          <p:cNvCxnSpPr>
            <a:cxnSpLocks/>
          </p:cNvCxnSpPr>
          <p:nvPr/>
        </p:nvCxnSpPr>
        <p:spPr>
          <a:xfrm flipH="1">
            <a:off x="1263735" y="1925295"/>
            <a:ext cx="2195852" cy="250800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EF18231-817F-DF51-041B-80C0D2BA193C}"/>
              </a:ext>
            </a:extLst>
          </p:cNvPr>
          <p:cNvCxnSpPr>
            <a:cxnSpLocks/>
          </p:cNvCxnSpPr>
          <p:nvPr/>
        </p:nvCxnSpPr>
        <p:spPr>
          <a:xfrm flipH="1">
            <a:off x="982563" y="1240376"/>
            <a:ext cx="2463320" cy="280444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EE4DB3-F93B-AE24-2B27-6AEC7DE5BF9D}"/>
              </a:ext>
            </a:extLst>
          </p:cNvPr>
          <p:cNvCxnSpPr>
            <a:cxnSpLocks/>
          </p:cNvCxnSpPr>
          <p:nvPr/>
        </p:nvCxnSpPr>
        <p:spPr>
          <a:xfrm flipH="1">
            <a:off x="904727" y="1304789"/>
            <a:ext cx="2055708" cy="218682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A335437-9367-FC76-939D-0AF795BA4F2E}"/>
              </a:ext>
            </a:extLst>
          </p:cNvPr>
          <p:cNvCxnSpPr>
            <a:cxnSpLocks/>
          </p:cNvCxnSpPr>
          <p:nvPr/>
        </p:nvCxnSpPr>
        <p:spPr>
          <a:xfrm flipH="1">
            <a:off x="963116" y="1272479"/>
            <a:ext cx="1494598" cy="1631216"/>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F714B4-0B7D-6B12-1E89-D99D5E7F4074}"/>
              </a:ext>
            </a:extLst>
          </p:cNvPr>
          <p:cNvCxnSpPr>
            <a:cxnSpLocks/>
          </p:cNvCxnSpPr>
          <p:nvPr/>
        </p:nvCxnSpPr>
        <p:spPr>
          <a:xfrm flipH="1">
            <a:off x="949412" y="1238954"/>
            <a:ext cx="1079048" cy="119900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AEFEE6A-FCA3-F126-0AEE-BB59D5CD3E00}"/>
              </a:ext>
            </a:extLst>
          </p:cNvPr>
          <p:cNvCxnSpPr>
            <a:cxnSpLocks/>
          </p:cNvCxnSpPr>
          <p:nvPr/>
        </p:nvCxnSpPr>
        <p:spPr>
          <a:xfrm flipH="1">
            <a:off x="2607821" y="3429000"/>
            <a:ext cx="851766" cy="1015819"/>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82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par>
                          <p:cTn id="49" fill="hold">
                            <p:stCondLst>
                              <p:cond delay="500"/>
                            </p:stCondLst>
                            <p:childTnLst>
                              <p:par>
                                <p:cTn id="50" presetID="16" presetClass="entr" presetSubtype="21"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barn(inVertical)">
                                      <p:cBhvr>
                                        <p:cTn id="52" dur="500"/>
                                        <p:tgtEl>
                                          <p:spTgt spid="37"/>
                                        </p:tgtEl>
                                      </p:cBhvr>
                                    </p:animEffect>
                                  </p:childTnLst>
                                </p:cTn>
                              </p:par>
                              <p:par>
                                <p:cTn id="53" presetID="16" presetClass="entr" presetSubtype="21"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arn(inVertical)">
                                      <p:cBhvr>
                                        <p:cTn id="55" dur="500"/>
                                        <p:tgtEl>
                                          <p:spTgt spid="20"/>
                                        </p:tgtEl>
                                      </p:cBhvr>
                                    </p:animEffect>
                                  </p:childTnLst>
                                </p:cTn>
                              </p:par>
                              <p:par>
                                <p:cTn id="56" presetID="16" presetClass="entr" presetSubtype="21"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arn(inVertical)">
                                      <p:cBhvr>
                                        <p:cTn id="58" dur="500"/>
                                        <p:tgtEl>
                                          <p:spTgt spid="21"/>
                                        </p:tgtEl>
                                      </p:cBhvr>
                                    </p:animEffect>
                                  </p:childTnLst>
                                </p:cTn>
                              </p:par>
                              <p:par>
                                <p:cTn id="59" presetID="16" presetClass="entr" presetSubtype="21"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barn(inVertical)">
                                      <p:cBhvr>
                                        <p:cTn id="61" dur="500"/>
                                        <p:tgtEl>
                                          <p:spTgt spid="25"/>
                                        </p:tgtEl>
                                      </p:cBhvr>
                                    </p:animEffect>
                                  </p:childTnLst>
                                </p:cTn>
                              </p:par>
                              <p:par>
                                <p:cTn id="62" presetID="16" presetClass="entr" presetSubtype="21" fill="hold"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barn(inVertical)">
                                      <p:cBhvr>
                                        <p:cTn id="64" dur="500"/>
                                        <p:tgtEl>
                                          <p:spTgt spid="27"/>
                                        </p:tgtEl>
                                      </p:cBhvr>
                                    </p:animEffect>
                                  </p:childTnLst>
                                </p:cTn>
                              </p:par>
                              <p:par>
                                <p:cTn id="65" presetID="16" presetClass="entr" presetSubtype="21"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barn(inVertical)">
                                      <p:cBhvr>
                                        <p:cTn id="67" dur="500"/>
                                        <p:tgtEl>
                                          <p:spTgt spid="29"/>
                                        </p:tgtEl>
                                      </p:cBhvr>
                                    </p:animEffect>
                                  </p:childTnLst>
                                </p:cTn>
                              </p:par>
                              <p:par>
                                <p:cTn id="68" presetID="16" presetClass="entr" presetSubtype="21"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barn(inVertical)">
                                      <p:cBhvr>
                                        <p:cTn id="70" dur="500"/>
                                        <p:tgtEl>
                                          <p:spTgt spid="33"/>
                                        </p:tgtEl>
                                      </p:cBhvr>
                                    </p:animEffect>
                                  </p:childTnLst>
                                </p:cTn>
                              </p:par>
                              <p:par>
                                <p:cTn id="71" presetID="16" presetClass="entr" presetSubtype="21"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barn(inVertical)">
                                      <p:cBhvr>
                                        <p:cTn id="7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5476D-7D3B-387C-5F35-4D39B216BA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7C4447-EFBF-874E-20F4-76913827C9CA}"/>
              </a:ext>
            </a:extLst>
          </p:cNvPr>
          <p:cNvPicPr>
            <a:picLocks noChangeAspect="1"/>
          </p:cNvPicPr>
          <p:nvPr/>
        </p:nvPicPr>
        <p:blipFill>
          <a:blip r:embed="rId2"/>
          <a:stretch>
            <a:fillRect/>
          </a:stretch>
        </p:blipFill>
        <p:spPr>
          <a:xfrm>
            <a:off x="6830291" y="2663178"/>
            <a:ext cx="4788730" cy="3137878"/>
          </a:xfrm>
          <a:prstGeom prst="rect">
            <a:avLst/>
          </a:prstGeom>
        </p:spPr>
      </p:pic>
      <p:sp>
        <p:nvSpPr>
          <p:cNvPr id="4" name="Title 1">
            <a:extLst>
              <a:ext uri="{FF2B5EF4-FFF2-40B4-BE49-F238E27FC236}">
                <a16:creationId xmlns:a16="http://schemas.microsoft.com/office/drawing/2014/main" id="{6DDB40C9-64AF-F81B-8298-507E730C622E}"/>
              </a:ext>
            </a:extLst>
          </p:cNvPr>
          <p:cNvSpPr txBox="1">
            <a:spLocks/>
          </p:cNvSpPr>
          <p:nvPr/>
        </p:nvSpPr>
        <p:spPr>
          <a:xfrm>
            <a:off x="955519" y="661529"/>
            <a:ext cx="10280962" cy="21111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Exercise </a:t>
            </a:r>
            <a:r>
              <a:rPr lang="en-US" altLang="en-US" b="1" dirty="0">
                <a:solidFill>
                  <a:srgbClr val="FF0000"/>
                </a:solidFill>
                <a:latin typeface="Arial Black" panose="020B0A04020102020204" pitchFamily="34" charset="0"/>
                <a:cs typeface="Times New Roman" panose="02020603050405020304" pitchFamily="18" charset="0"/>
              </a:rPr>
              <a:t>13</a:t>
            </a: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a:t>
            </a:r>
          </a:p>
          <a:p>
            <a:pPr lvl="0"/>
            <a:r>
              <a:rPr lang="en-US" altLang="en-US" b="1" dirty="0">
                <a:solidFill>
                  <a:srgbClr val="FF0000"/>
                </a:solidFill>
                <a:latin typeface="Arial Black" panose="020B0A04020102020204" pitchFamily="34" charset="0"/>
              </a:rPr>
              <a:t>Create </a:t>
            </a:r>
            <a:r>
              <a:rPr lang="en-US" altLang="en-US" b="1" dirty="0" err="1">
                <a:solidFill>
                  <a:srgbClr val="FF0000"/>
                </a:solidFill>
                <a:latin typeface="Arial Black" panose="020B0A04020102020204" pitchFamily="34" charset="0"/>
              </a:rPr>
              <a:t>Treemap</a:t>
            </a:r>
            <a:endPar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mj-cs"/>
            </a:endParaRPr>
          </a:p>
        </p:txBody>
      </p:sp>
    </p:spTree>
    <p:extLst>
      <p:ext uri="{BB962C8B-B14F-4D97-AF65-F5344CB8AC3E}">
        <p14:creationId xmlns:p14="http://schemas.microsoft.com/office/powerpoint/2010/main" val="127500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1975092"/>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In Microsoft Power BI, what is the primary purpose of a </a:t>
            </a:r>
            <a:r>
              <a:rPr lang="en-US" dirty="0" err="1">
                <a:solidFill>
                  <a:srgbClr val="333333"/>
                </a:solidFill>
                <a:effectLst/>
                <a:latin typeface="Arial" panose="020B0604020202020204" pitchFamily="34" charset="0"/>
                <a:ea typeface="Times New Roman" panose="02020603050405020304" pitchFamily="18" charset="0"/>
              </a:rPr>
              <a:t>treemap</a:t>
            </a:r>
            <a:r>
              <a:rPr lang="en-US" dirty="0">
                <a:solidFill>
                  <a:srgbClr val="333333"/>
                </a:solidFill>
                <a:effectLst/>
                <a:latin typeface="Arial" panose="020B0604020202020204" pitchFamily="34" charset="0"/>
                <a:ea typeface="Times New Roman" panose="02020603050405020304" pitchFamily="18" charset="0"/>
              </a:rPr>
              <a:t> chart?</a:t>
            </a:r>
          </a:p>
          <a:p>
            <a:pPr lvl="1"/>
            <a:r>
              <a:rPr lang="en-US" dirty="0">
                <a:solidFill>
                  <a:srgbClr val="333333"/>
                </a:solidFill>
                <a:effectLst/>
                <a:latin typeface="Arial" panose="020B0604020202020204" pitchFamily="34" charset="0"/>
                <a:ea typeface="Times New Roman" panose="02020603050405020304" pitchFamily="18" charset="0"/>
              </a:rPr>
              <a:t>A.	A </a:t>
            </a:r>
            <a:r>
              <a:rPr lang="en-US" dirty="0" err="1">
                <a:solidFill>
                  <a:srgbClr val="333333"/>
                </a:solidFill>
                <a:effectLst/>
                <a:latin typeface="Arial" panose="020B0604020202020204" pitchFamily="34" charset="0"/>
                <a:ea typeface="Times New Roman" panose="02020603050405020304" pitchFamily="18" charset="0"/>
              </a:rPr>
              <a:t>treemap</a:t>
            </a:r>
            <a:r>
              <a:rPr lang="en-US" dirty="0">
                <a:solidFill>
                  <a:srgbClr val="333333"/>
                </a:solidFill>
                <a:effectLst/>
                <a:latin typeface="Arial" panose="020B0604020202020204" pitchFamily="34" charset="0"/>
                <a:ea typeface="Times New Roman" panose="02020603050405020304" pitchFamily="18" charset="0"/>
              </a:rPr>
              <a:t> chart is used to display hierarchical data.</a:t>
            </a:r>
          </a:p>
          <a:p>
            <a:pPr lvl="1"/>
            <a:r>
              <a:rPr lang="en-US" dirty="0">
                <a:solidFill>
                  <a:srgbClr val="333333"/>
                </a:solidFill>
                <a:effectLst/>
                <a:latin typeface="Arial" panose="020B0604020202020204" pitchFamily="34" charset="0"/>
                <a:ea typeface="Times New Roman" panose="02020603050405020304" pitchFamily="18" charset="0"/>
              </a:rPr>
              <a:t>B.	A </a:t>
            </a:r>
            <a:r>
              <a:rPr lang="en-US" dirty="0" err="1">
                <a:solidFill>
                  <a:srgbClr val="333333"/>
                </a:solidFill>
                <a:effectLst/>
                <a:latin typeface="Arial" panose="020B0604020202020204" pitchFamily="34" charset="0"/>
                <a:ea typeface="Times New Roman" panose="02020603050405020304" pitchFamily="18" charset="0"/>
              </a:rPr>
              <a:t>treemap</a:t>
            </a:r>
            <a:r>
              <a:rPr lang="en-US" dirty="0">
                <a:solidFill>
                  <a:srgbClr val="333333"/>
                </a:solidFill>
                <a:effectLst/>
                <a:latin typeface="Arial" panose="020B0604020202020204" pitchFamily="34" charset="0"/>
                <a:ea typeface="Times New Roman" panose="02020603050405020304" pitchFamily="18" charset="0"/>
              </a:rPr>
              <a:t> is used to compare multiple data series and identify trends.</a:t>
            </a:r>
          </a:p>
          <a:p>
            <a:pPr lvl="1"/>
            <a:r>
              <a:rPr lang="en-US" dirty="0">
                <a:solidFill>
                  <a:srgbClr val="333333"/>
                </a:solidFill>
                <a:effectLst/>
                <a:latin typeface="Arial" panose="020B0604020202020204" pitchFamily="34" charset="0"/>
                <a:ea typeface="Times New Roman" panose="02020603050405020304" pitchFamily="18" charset="0"/>
              </a:rPr>
              <a:t>C.	A </a:t>
            </a:r>
            <a:r>
              <a:rPr lang="en-US" dirty="0" err="1">
                <a:solidFill>
                  <a:srgbClr val="333333"/>
                </a:solidFill>
                <a:effectLst/>
                <a:latin typeface="Arial" panose="020B0604020202020204" pitchFamily="34" charset="0"/>
                <a:ea typeface="Times New Roman" panose="02020603050405020304" pitchFamily="18" charset="0"/>
              </a:rPr>
              <a:t>treemap</a:t>
            </a:r>
            <a:r>
              <a:rPr lang="en-US" dirty="0">
                <a:solidFill>
                  <a:srgbClr val="333333"/>
                </a:solidFill>
                <a:effectLst/>
                <a:latin typeface="Arial" panose="020B0604020202020204" pitchFamily="34" charset="0"/>
                <a:ea typeface="Times New Roman" panose="02020603050405020304" pitchFamily="18" charset="0"/>
              </a:rPr>
              <a:t> chart is used to visualize changes in data over time.</a:t>
            </a:r>
          </a:p>
          <a:p>
            <a:pPr lvl="1"/>
            <a:r>
              <a:rPr lang="en-US" dirty="0">
                <a:solidFill>
                  <a:srgbClr val="333333"/>
                </a:solidFill>
                <a:effectLst/>
                <a:latin typeface="Arial" panose="020B0604020202020204" pitchFamily="34" charset="0"/>
                <a:ea typeface="Times New Roman" panose="02020603050405020304" pitchFamily="18" charset="0"/>
              </a:rPr>
              <a:t>D.	A </a:t>
            </a:r>
            <a:r>
              <a:rPr lang="en-US" dirty="0" err="1">
                <a:solidFill>
                  <a:srgbClr val="333333"/>
                </a:solidFill>
                <a:effectLst/>
                <a:latin typeface="Arial" panose="020B0604020202020204" pitchFamily="34" charset="0"/>
                <a:ea typeface="Times New Roman" panose="02020603050405020304" pitchFamily="18" charset="0"/>
              </a:rPr>
              <a:t>treemap</a:t>
            </a:r>
            <a:r>
              <a:rPr lang="en-US" dirty="0">
                <a:solidFill>
                  <a:srgbClr val="333333"/>
                </a:solidFill>
                <a:effectLst/>
                <a:latin typeface="Arial" panose="020B0604020202020204" pitchFamily="34" charset="0"/>
                <a:ea typeface="Times New Roman" panose="02020603050405020304" pitchFamily="18" charset="0"/>
              </a:rPr>
              <a:t> chart is used to represent small datasets.</a:t>
            </a:r>
          </a:p>
          <a:p>
            <a:pPr lvl="1"/>
            <a:endParaRPr lang="en-US" dirty="0">
              <a:solidFill>
                <a:srgbClr val="333333"/>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59159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lang="en-US" sz="2800" b="1"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ANSWER</a:t>
            </a:r>
            <a:endPar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1975092"/>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In Microsoft Power BI, what is the primary purpose of a </a:t>
            </a:r>
            <a:r>
              <a:rPr lang="en-US" dirty="0" err="1">
                <a:solidFill>
                  <a:srgbClr val="333333"/>
                </a:solidFill>
                <a:effectLst/>
                <a:latin typeface="Arial" panose="020B0604020202020204" pitchFamily="34" charset="0"/>
                <a:ea typeface="Times New Roman" panose="02020603050405020304" pitchFamily="18" charset="0"/>
              </a:rPr>
              <a:t>treemap</a:t>
            </a:r>
            <a:r>
              <a:rPr lang="en-US" dirty="0">
                <a:solidFill>
                  <a:srgbClr val="333333"/>
                </a:solidFill>
                <a:effectLst/>
                <a:latin typeface="Arial" panose="020B0604020202020204" pitchFamily="34" charset="0"/>
                <a:ea typeface="Times New Roman" panose="02020603050405020304" pitchFamily="18" charset="0"/>
              </a:rPr>
              <a:t> chart?</a:t>
            </a:r>
          </a:p>
          <a:p>
            <a:pPr lvl="1"/>
            <a:r>
              <a:rPr lang="en-US" dirty="0">
                <a:solidFill>
                  <a:srgbClr val="333333"/>
                </a:solidFill>
                <a:effectLst/>
                <a:latin typeface="Arial" panose="020B0604020202020204" pitchFamily="34" charset="0"/>
                <a:ea typeface="Times New Roman" panose="02020603050405020304" pitchFamily="18" charset="0"/>
              </a:rPr>
              <a:t>A.	</a:t>
            </a:r>
            <a:r>
              <a:rPr lang="en-US" dirty="0">
                <a:solidFill>
                  <a:srgbClr val="333333"/>
                </a:solidFill>
                <a:effectLst/>
                <a:highlight>
                  <a:srgbClr val="00FF00"/>
                </a:highlight>
                <a:latin typeface="Arial" panose="020B0604020202020204" pitchFamily="34" charset="0"/>
                <a:ea typeface="Times New Roman" panose="02020603050405020304" pitchFamily="18" charset="0"/>
              </a:rPr>
              <a:t>A </a:t>
            </a:r>
            <a:r>
              <a:rPr lang="en-US" dirty="0" err="1">
                <a:solidFill>
                  <a:srgbClr val="333333"/>
                </a:solidFill>
                <a:effectLst/>
                <a:highlight>
                  <a:srgbClr val="00FF00"/>
                </a:highlight>
                <a:latin typeface="Arial" panose="020B0604020202020204" pitchFamily="34" charset="0"/>
                <a:ea typeface="Times New Roman" panose="02020603050405020304" pitchFamily="18" charset="0"/>
              </a:rPr>
              <a:t>treemap</a:t>
            </a:r>
            <a:r>
              <a:rPr lang="en-US" dirty="0">
                <a:solidFill>
                  <a:srgbClr val="333333"/>
                </a:solidFill>
                <a:effectLst/>
                <a:highlight>
                  <a:srgbClr val="00FF00"/>
                </a:highlight>
                <a:latin typeface="Arial" panose="020B0604020202020204" pitchFamily="34" charset="0"/>
                <a:ea typeface="Times New Roman" panose="02020603050405020304" pitchFamily="18" charset="0"/>
              </a:rPr>
              <a:t> chart is used to display hierarchical data.</a:t>
            </a:r>
          </a:p>
          <a:p>
            <a:pPr lvl="1"/>
            <a:r>
              <a:rPr lang="en-US" dirty="0">
                <a:solidFill>
                  <a:srgbClr val="333333"/>
                </a:solidFill>
                <a:effectLst/>
                <a:latin typeface="Arial" panose="020B0604020202020204" pitchFamily="34" charset="0"/>
                <a:ea typeface="Times New Roman" panose="02020603050405020304" pitchFamily="18" charset="0"/>
              </a:rPr>
              <a:t>B.	A </a:t>
            </a:r>
            <a:r>
              <a:rPr lang="en-US" dirty="0" err="1">
                <a:solidFill>
                  <a:srgbClr val="333333"/>
                </a:solidFill>
                <a:effectLst/>
                <a:latin typeface="Arial" panose="020B0604020202020204" pitchFamily="34" charset="0"/>
                <a:ea typeface="Times New Roman" panose="02020603050405020304" pitchFamily="18" charset="0"/>
              </a:rPr>
              <a:t>treemap</a:t>
            </a:r>
            <a:r>
              <a:rPr lang="en-US" dirty="0">
                <a:solidFill>
                  <a:srgbClr val="333333"/>
                </a:solidFill>
                <a:effectLst/>
                <a:latin typeface="Arial" panose="020B0604020202020204" pitchFamily="34" charset="0"/>
                <a:ea typeface="Times New Roman" panose="02020603050405020304" pitchFamily="18" charset="0"/>
              </a:rPr>
              <a:t> is used to compare multiple data series and identify trends.</a:t>
            </a:r>
          </a:p>
          <a:p>
            <a:pPr lvl="1"/>
            <a:r>
              <a:rPr lang="en-US" dirty="0">
                <a:solidFill>
                  <a:srgbClr val="333333"/>
                </a:solidFill>
                <a:effectLst/>
                <a:latin typeface="Arial" panose="020B0604020202020204" pitchFamily="34" charset="0"/>
                <a:ea typeface="Times New Roman" panose="02020603050405020304" pitchFamily="18" charset="0"/>
              </a:rPr>
              <a:t>C.	A </a:t>
            </a:r>
            <a:r>
              <a:rPr lang="en-US" dirty="0" err="1">
                <a:solidFill>
                  <a:srgbClr val="333333"/>
                </a:solidFill>
                <a:effectLst/>
                <a:latin typeface="Arial" panose="020B0604020202020204" pitchFamily="34" charset="0"/>
                <a:ea typeface="Times New Roman" panose="02020603050405020304" pitchFamily="18" charset="0"/>
              </a:rPr>
              <a:t>treemap</a:t>
            </a:r>
            <a:r>
              <a:rPr lang="en-US" dirty="0">
                <a:solidFill>
                  <a:srgbClr val="333333"/>
                </a:solidFill>
                <a:effectLst/>
                <a:latin typeface="Arial" panose="020B0604020202020204" pitchFamily="34" charset="0"/>
                <a:ea typeface="Times New Roman" panose="02020603050405020304" pitchFamily="18" charset="0"/>
              </a:rPr>
              <a:t> chart is used to visualize changes in data over time.</a:t>
            </a:r>
          </a:p>
          <a:p>
            <a:pPr lvl="1"/>
            <a:r>
              <a:rPr lang="en-US" dirty="0">
                <a:solidFill>
                  <a:srgbClr val="333333"/>
                </a:solidFill>
                <a:effectLst/>
                <a:latin typeface="Arial" panose="020B0604020202020204" pitchFamily="34" charset="0"/>
                <a:ea typeface="Times New Roman" panose="02020603050405020304" pitchFamily="18" charset="0"/>
              </a:rPr>
              <a:t>D.	A </a:t>
            </a:r>
            <a:r>
              <a:rPr lang="en-US" dirty="0" err="1">
                <a:solidFill>
                  <a:srgbClr val="333333"/>
                </a:solidFill>
                <a:effectLst/>
                <a:latin typeface="Arial" panose="020B0604020202020204" pitchFamily="34" charset="0"/>
                <a:ea typeface="Times New Roman" panose="02020603050405020304" pitchFamily="18" charset="0"/>
              </a:rPr>
              <a:t>treemap</a:t>
            </a:r>
            <a:r>
              <a:rPr lang="en-US" dirty="0">
                <a:solidFill>
                  <a:srgbClr val="333333"/>
                </a:solidFill>
                <a:effectLst/>
                <a:latin typeface="Arial" panose="020B0604020202020204" pitchFamily="34" charset="0"/>
                <a:ea typeface="Times New Roman" panose="02020603050405020304" pitchFamily="18" charset="0"/>
              </a:rPr>
              <a:t> chart is used to represent small datasets.</a:t>
            </a:r>
          </a:p>
          <a:p>
            <a:pPr lvl="1"/>
            <a:endParaRPr lang="en-US" dirty="0">
              <a:solidFill>
                <a:srgbClr val="333333"/>
              </a:solidFill>
              <a:effectLst/>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8299BF38-5661-C6AF-EE81-DD6098153DB6}"/>
              </a:ext>
            </a:extLst>
          </p:cNvPr>
          <p:cNvPicPr>
            <a:picLocks noChangeAspect="1"/>
          </p:cNvPicPr>
          <p:nvPr/>
        </p:nvPicPr>
        <p:blipFill>
          <a:blip r:embed="rId2"/>
          <a:stretch>
            <a:fillRect/>
          </a:stretch>
        </p:blipFill>
        <p:spPr>
          <a:xfrm>
            <a:off x="1858658" y="3717246"/>
            <a:ext cx="9993374" cy="969054"/>
          </a:xfrm>
          <a:prstGeom prst="rect">
            <a:avLst/>
          </a:prstGeom>
        </p:spPr>
      </p:pic>
    </p:spTree>
    <p:extLst>
      <p:ext uri="{BB962C8B-B14F-4D97-AF65-F5344CB8AC3E}">
        <p14:creationId xmlns:p14="http://schemas.microsoft.com/office/powerpoint/2010/main" val="248516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7030A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4</a:t>
            </a: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1136466" y="2877748"/>
            <a:ext cx="6683589" cy="584775"/>
          </a:xfrm>
          <a:prstGeom prst="rect">
            <a:avLst/>
          </a:prstGeom>
          <a:noFill/>
        </p:spPr>
        <p:txBody>
          <a:bodyPr wrap="square" rtlCol="0">
            <a:spAutoFit/>
          </a:bodyPr>
          <a:lstStyle/>
          <a:p>
            <a:pPr lvl="0" defTabSz="914400">
              <a:defRPr/>
            </a:pPr>
            <a:r>
              <a:rPr lang="en-US" sz="3200" b="1" dirty="0">
                <a:solidFill>
                  <a:prstClr val="white"/>
                </a:solidFill>
                <a:latin typeface="Open Sans" panose="020B0606030504020204" pitchFamily="34" charset="0"/>
                <a:ea typeface="Open Sans" panose="020B0606030504020204" pitchFamily="34" charset="0"/>
                <a:cs typeface="Open Sans" panose="020B0606030504020204" pitchFamily="34" charset="0"/>
              </a:rPr>
              <a:t>Funnel Chart</a:t>
            </a:r>
          </a:p>
        </p:txBody>
      </p:sp>
    </p:spTree>
    <p:extLst>
      <p:ext uri="{BB962C8B-B14F-4D97-AF65-F5344CB8AC3E}">
        <p14:creationId xmlns:p14="http://schemas.microsoft.com/office/powerpoint/2010/main" val="258128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6CF8DBB-59B5-8A18-F6F9-AD6AF871FE2D}"/>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Funnel Chart</a:t>
            </a:r>
            <a:endParaRPr lang="en-US" sz="1600" dirty="0"/>
          </a:p>
        </p:txBody>
      </p:sp>
      <p:pic>
        <p:nvPicPr>
          <p:cNvPr id="4" name="Picture 3">
            <a:extLst>
              <a:ext uri="{FF2B5EF4-FFF2-40B4-BE49-F238E27FC236}">
                <a16:creationId xmlns:a16="http://schemas.microsoft.com/office/drawing/2014/main" id="{E9A70BD2-8166-C866-11F0-945C744A88AD}"/>
              </a:ext>
            </a:extLst>
          </p:cNvPr>
          <p:cNvPicPr>
            <a:picLocks noChangeAspect="1"/>
          </p:cNvPicPr>
          <p:nvPr/>
        </p:nvPicPr>
        <p:blipFill>
          <a:blip r:embed="rId2"/>
          <a:stretch>
            <a:fillRect/>
          </a:stretch>
        </p:blipFill>
        <p:spPr>
          <a:xfrm>
            <a:off x="586182" y="880530"/>
            <a:ext cx="7833200" cy="4542449"/>
          </a:xfrm>
          <a:prstGeom prst="rect">
            <a:avLst/>
          </a:prstGeom>
        </p:spPr>
      </p:pic>
      <p:pic>
        <p:nvPicPr>
          <p:cNvPr id="6" name="Picture 5">
            <a:extLst>
              <a:ext uri="{FF2B5EF4-FFF2-40B4-BE49-F238E27FC236}">
                <a16:creationId xmlns:a16="http://schemas.microsoft.com/office/drawing/2014/main" id="{C2ECA3F2-89D2-1F45-6719-E4129F55CE43}"/>
              </a:ext>
            </a:extLst>
          </p:cNvPr>
          <p:cNvPicPr>
            <a:picLocks noChangeAspect="1"/>
          </p:cNvPicPr>
          <p:nvPr/>
        </p:nvPicPr>
        <p:blipFill>
          <a:blip r:embed="rId3"/>
          <a:stretch>
            <a:fillRect/>
          </a:stretch>
        </p:blipFill>
        <p:spPr>
          <a:xfrm>
            <a:off x="9162486" y="1449077"/>
            <a:ext cx="2233009" cy="3097816"/>
          </a:xfrm>
          <a:prstGeom prst="rect">
            <a:avLst/>
          </a:prstGeom>
        </p:spPr>
      </p:pic>
      <p:sp>
        <p:nvSpPr>
          <p:cNvPr id="7" name="Rectangle 6">
            <a:extLst>
              <a:ext uri="{FF2B5EF4-FFF2-40B4-BE49-F238E27FC236}">
                <a16:creationId xmlns:a16="http://schemas.microsoft.com/office/drawing/2014/main" id="{3165C231-8ECA-392C-4A01-C9D623D82AA1}"/>
              </a:ext>
            </a:extLst>
          </p:cNvPr>
          <p:cNvSpPr/>
          <p:nvPr/>
        </p:nvSpPr>
        <p:spPr>
          <a:xfrm>
            <a:off x="9162486" y="1521214"/>
            <a:ext cx="2214708" cy="75848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7">
            <a:extLst>
              <a:ext uri="{FF2B5EF4-FFF2-40B4-BE49-F238E27FC236}">
                <a16:creationId xmlns:a16="http://schemas.microsoft.com/office/drawing/2014/main" id="{2A2F6A9D-F186-655F-CD8C-E5BEC37D81E8}"/>
              </a:ext>
            </a:extLst>
          </p:cNvPr>
          <p:cNvSpPr/>
          <p:nvPr/>
        </p:nvSpPr>
        <p:spPr>
          <a:xfrm>
            <a:off x="438305" y="1233666"/>
            <a:ext cx="631370" cy="401119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Rectangle 8">
            <a:extLst>
              <a:ext uri="{FF2B5EF4-FFF2-40B4-BE49-F238E27FC236}">
                <a16:creationId xmlns:a16="http://schemas.microsoft.com/office/drawing/2014/main" id="{726EB2DE-EA8B-CA9F-BB4B-9B517CADA483}"/>
              </a:ext>
            </a:extLst>
          </p:cNvPr>
          <p:cNvSpPr/>
          <p:nvPr/>
        </p:nvSpPr>
        <p:spPr>
          <a:xfrm>
            <a:off x="9180787" y="2769079"/>
            <a:ext cx="2214708" cy="849427"/>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9">
            <a:extLst>
              <a:ext uri="{FF2B5EF4-FFF2-40B4-BE49-F238E27FC236}">
                <a16:creationId xmlns:a16="http://schemas.microsoft.com/office/drawing/2014/main" id="{D3C01716-F2D5-C9B1-56A5-0561DDAAA93D}"/>
              </a:ext>
            </a:extLst>
          </p:cNvPr>
          <p:cNvSpPr/>
          <p:nvPr/>
        </p:nvSpPr>
        <p:spPr>
          <a:xfrm>
            <a:off x="4036568" y="1234829"/>
            <a:ext cx="1449832" cy="40100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67967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5476D-7D3B-387C-5F35-4D39B216BA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7C4447-EFBF-874E-20F4-76913827C9CA}"/>
              </a:ext>
            </a:extLst>
          </p:cNvPr>
          <p:cNvPicPr>
            <a:picLocks noChangeAspect="1"/>
          </p:cNvPicPr>
          <p:nvPr/>
        </p:nvPicPr>
        <p:blipFill>
          <a:blip r:embed="rId2"/>
          <a:stretch>
            <a:fillRect/>
          </a:stretch>
        </p:blipFill>
        <p:spPr>
          <a:xfrm>
            <a:off x="6830291" y="2663178"/>
            <a:ext cx="4788730" cy="3137878"/>
          </a:xfrm>
          <a:prstGeom prst="rect">
            <a:avLst/>
          </a:prstGeom>
        </p:spPr>
      </p:pic>
      <p:sp>
        <p:nvSpPr>
          <p:cNvPr id="4" name="Title 1">
            <a:extLst>
              <a:ext uri="{FF2B5EF4-FFF2-40B4-BE49-F238E27FC236}">
                <a16:creationId xmlns:a16="http://schemas.microsoft.com/office/drawing/2014/main" id="{6DDB40C9-64AF-F81B-8298-507E730C622E}"/>
              </a:ext>
            </a:extLst>
          </p:cNvPr>
          <p:cNvSpPr txBox="1">
            <a:spLocks/>
          </p:cNvSpPr>
          <p:nvPr/>
        </p:nvSpPr>
        <p:spPr>
          <a:xfrm>
            <a:off x="955519" y="661529"/>
            <a:ext cx="10280962" cy="21111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Exercise </a:t>
            </a:r>
            <a:r>
              <a:rPr lang="en-US" altLang="en-US" b="1" dirty="0">
                <a:solidFill>
                  <a:srgbClr val="FF0000"/>
                </a:solidFill>
                <a:latin typeface="Arial Black" panose="020B0A04020102020204" pitchFamily="34" charset="0"/>
                <a:cs typeface="Times New Roman" panose="02020603050405020304" pitchFamily="18" charset="0"/>
              </a:rPr>
              <a:t>14</a:t>
            </a: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a:t>
            </a:r>
          </a:p>
          <a:p>
            <a:pPr lvl="0"/>
            <a:r>
              <a:rPr lang="en-US" altLang="en-US" b="1" dirty="0">
                <a:solidFill>
                  <a:srgbClr val="FF0000"/>
                </a:solidFill>
                <a:latin typeface="Arial Black" panose="020B0A04020102020204" pitchFamily="34" charset="0"/>
              </a:rPr>
              <a:t>Create Simple Funnel Chart</a:t>
            </a:r>
            <a:endPar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mj-cs"/>
            </a:endParaRPr>
          </a:p>
        </p:txBody>
      </p:sp>
    </p:spTree>
    <p:extLst>
      <p:ext uri="{BB962C8B-B14F-4D97-AF65-F5344CB8AC3E}">
        <p14:creationId xmlns:p14="http://schemas.microsoft.com/office/powerpoint/2010/main" val="204210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Funnel Chart</a:t>
            </a:r>
            <a:endParaRPr lang="en-US" sz="1600" dirty="0"/>
          </a:p>
        </p:txBody>
      </p:sp>
      <p:pic>
        <p:nvPicPr>
          <p:cNvPr id="4" name="Picture 3">
            <a:extLst>
              <a:ext uri="{FF2B5EF4-FFF2-40B4-BE49-F238E27FC236}">
                <a16:creationId xmlns:a16="http://schemas.microsoft.com/office/drawing/2014/main" id="{6C127148-ED19-528E-FD6B-FD04E1D30281}"/>
              </a:ext>
            </a:extLst>
          </p:cNvPr>
          <p:cNvPicPr>
            <a:picLocks noChangeAspect="1"/>
          </p:cNvPicPr>
          <p:nvPr/>
        </p:nvPicPr>
        <p:blipFill>
          <a:blip r:embed="rId2"/>
          <a:stretch>
            <a:fillRect/>
          </a:stretch>
        </p:blipFill>
        <p:spPr>
          <a:xfrm>
            <a:off x="595644" y="862323"/>
            <a:ext cx="11429662" cy="5133354"/>
          </a:xfrm>
          <a:prstGeom prst="rect">
            <a:avLst/>
          </a:prstGeom>
        </p:spPr>
      </p:pic>
    </p:spTree>
    <p:extLst>
      <p:ext uri="{BB962C8B-B14F-4D97-AF65-F5344CB8AC3E}">
        <p14:creationId xmlns:p14="http://schemas.microsoft.com/office/powerpoint/2010/main" val="20705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00206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1</a:t>
            </a: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1136466" y="2877748"/>
            <a:ext cx="6683589" cy="584775"/>
          </a:xfrm>
          <a:prstGeom prst="rect">
            <a:avLst/>
          </a:prstGeom>
          <a:noFill/>
        </p:spPr>
        <p:txBody>
          <a:bodyPr wrap="square" rtlCol="0">
            <a:spAutoFit/>
          </a:bodyPr>
          <a:lstStyle/>
          <a:p>
            <a:pPr lvl="0" defTabSz="914400">
              <a:defRPr/>
            </a:pPr>
            <a:r>
              <a:rPr lang="en-US" sz="3200" b="1" dirty="0">
                <a:solidFill>
                  <a:prstClr val="white"/>
                </a:solidFill>
                <a:latin typeface="Open Sans" panose="020B0606030504020204" pitchFamily="34" charset="0"/>
                <a:ea typeface="Open Sans" panose="020B0606030504020204" pitchFamily="34" charset="0"/>
                <a:cs typeface="Open Sans" panose="020B0606030504020204" pitchFamily="34" charset="0"/>
              </a:rPr>
              <a:t>Combo Chart</a:t>
            </a:r>
          </a:p>
        </p:txBody>
      </p:sp>
    </p:spTree>
    <p:extLst>
      <p:ext uri="{BB962C8B-B14F-4D97-AF65-F5344CB8AC3E}">
        <p14:creationId xmlns:p14="http://schemas.microsoft.com/office/powerpoint/2010/main" val="83624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Funnel Chart</a:t>
            </a:r>
            <a:endParaRPr lang="en-US" sz="1600" dirty="0"/>
          </a:p>
        </p:txBody>
      </p:sp>
      <p:pic>
        <p:nvPicPr>
          <p:cNvPr id="5" name="Picture 4">
            <a:extLst>
              <a:ext uri="{FF2B5EF4-FFF2-40B4-BE49-F238E27FC236}">
                <a16:creationId xmlns:a16="http://schemas.microsoft.com/office/drawing/2014/main" id="{73F0BDD7-4087-26BB-D4B2-0E207461AB0C}"/>
              </a:ext>
            </a:extLst>
          </p:cNvPr>
          <p:cNvPicPr>
            <a:picLocks noChangeAspect="1"/>
          </p:cNvPicPr>
          <p:nvPr/>
        </p:nvPicPr>
        <p:blipFill>
          <a:blip r:embed="rId2"/>
          <a:stretch>
            <a:fillRect/>
          </a:stretch>
        </p:blipFill>
        <p:spPr>
          <a:xfrm>
            <a:off x="394492" y="999786"/>
            <a:ext cx="11403016" cy="4858428"/>
          </a:xfrm>
          <a:prstGeom prst="rect">
            <a:avLst/>
          </a:prstGeom>
        </p:spPr>
      </p:pic>
    </p:spTree>
    <p:extLst>
      <p:ext uri="{BB962C8B-B14F-4D97-AF65-F5344CB8AC3E}">
        <p14:creationId xmlns:p14="http://schemas.microsoft.com/office/powerpoint/2010/main" val="132761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Funnel Chart</a:t>
            </a:r>
            <a:endParaRPr lang="en-US" sz="1600" dirty="0"/>
          </a:p>
        </p:txBody>
      </p:sp>
      <p:pic>
        <p:nvPicPr>
          <p:cNvPr id="4" name="Picture 3">
            <a:extLst>
              <a:ext uri="{FF2B5EF4-FFF2-40B4-BE49-F238E27FC236}">
                <a16:creationId xmlns:a16="http://schemas.microsoft.com/office/drawing/2014/main" id="{607C55E6-A682-30A6-7455-E10459BD51B7}"/>
              </a:ext>
            </a:extLst>
          </p:cNvPr>
          <p:cNvPicPr>
            <a:picLocks noChangeAspect="1"/>
          </p:cNvPicPr>
          <p:nvPr/>
        </p:nvPicPr>
        <p:blipFill>
          <a:blip r:embed="rId2"/>
          <a:stretch>
            <a:fillRect/>
          </a:stretch>
        </p:blipFill>
        <p:spPr>
          <a:xfrm>
            <a:off x="947019" y="1064516"/>
            <a:ext cx="10297962" cy="4401164"/>
          </a:xfrm>
          <a:prstGeom prst="rect">
            <a:avLst/>
          </a:prstGeom>
        </p:spPr>
      </p:pic>
      <p:pic>
        <p:nvPicPr>
          <p:cNvPr id="6" name="Picture 5">
            <a:extLst>
              <a:ext uri="{FF2B5EF4-FFF2-40B4-BE49-F238E27FC236}">
                <a16:creationId xmlns:a16="http://schemas.microsoft.com/office/drawing/2014/main" id="{824CD58F-7B20-D2A7-CB51-E1B98ED26C33}"/>
              </a:ext>
            </a:extLst>
          </p:cNvPr>
          <p:cNvPicPr>
            <a:picLocks noChangeAspect="1"/>
          </p:cNvPicPr>
          <p:nvPr/>
        </p:nvPicPr>
        <p:blipFill>
          <a:blip r:embed="rId3"/>
          <a:stretch>
            <a:fillRect/>
          </a:stretch>
        </p:blipFill>
        <p:spPr>
          <a:xfrm>
            <a:off x="8177841" y="4051102"/>
            <a:ext cx="3680041" cy="1969195"/>
          </a:xfrm>
          <a:prstGeom prst="rect">
            <a:avLst/>
          </a:prstGeom>
        </p:spPr>
      </p:pic>
    </p:spTree>
    <p:extLst>
      <p:ext uri="{BB962C8B-B14F-4D97-AF65-F5344CB8AC3E}">
        <p14:creationId xmlns:p14="http://schemas.microsoft.com/office/powerpoint/2010/main" val="2270618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Funnel Chart</a:t>
            </a:r>
            <a:endParaRPr lang="en-US" sz="1600" dirty="0"/>
          </a:p>
        </p:txBody>
      </p:sp>
      <p:pic>
        <p:nvPicPr>
          <p:cNvPr id="4" name="Picture 3">
            <a:extLst>
              <a:ext uri="{FF2B5EF4-FFF2-40B4-BE49-F238E27FC236}">
                <a16:creationId xmlns:a16="http://schemas.microsoft.com/office/drawing/2014/main" id="{4ADA4911-05D0-1A6C-B7B3-411C2FB7973F}"/>
              </a:ext>
            </a:extLst>
          </p:cNvPr>
          <p:cNvPicPr>
            <a:picLocks noChangeAspect="1"/>
          </p:cNvPicPr>
          <p:nvPr/>
        </p:nvPicPr>
        <p:blipFill>
          <a:blip r:embed="rId2"/>
          <a:stretch>
            <a:fillRect/>
          </a:stretch>
        </p:blipFill>
        <p:spPr>
          <a:xfrm>
            <a:off x="1397993" y="1128082"/>
            <a:ext cx="4220164" cy="3877216"/>
          </a:xfrm>
          <a:prstGeom prst="rect">
            <a:avLst/>
          </a:prstGeom>
        </p:spPr>
      </p:pic>
      <p:grpSp>
        <p:nvGrpSpPr>
          <p:cNvPr id="8" name="Group 7">
            <a:extLst>
              <a:ext uri="{FF2B5EF4-FFF2-40B4-BE49-F238E27FC236}">
                <a16:creationId xmlns:a16="http://schemas.microsoft.com/office/drawing/2014/main" id="{AEE4C98F-11D1-FD7D-51C2-C5BA472BFEA8}"/>
              </a:ext>
            </a:extLst>
          </p:cNvPr>
          <p:cNvGrpSpPr/>
          <p:nvPr/>
        </p:nvGrpSpPr>
        <p:grpSpPr>
          <a:xfrm>
            <a:off x="5943600" y="1239386"/>
            <a:ext cx="4039723" cy="523220"/>
            <a:chOff x="5943600" y="1239386"/>
            <a:chExt cx="4039723" cy="523220"/>
          </a:xfrm>
        </p:grpSpPr>
        <p:cxnSp>
          <p:nvCxnSpPr>
            <p:cNvPr id="6" name="Straight Arrow Connector 5">
              <a:extLst>
                <a:ext uri="{FF2B5EF4-FFF2-40B4-BE49-F238E27FC236}">
                  <a16:creationId xmlns:a16="http://schemas.microsoft.com/office/drawing/2014/main" id="{274CAFF8-556B-42B1-7A8C-40E2084EE1C9}"/>
                </a:ext>
              </a:extLst>
            </p:cNvPr>
            <p:cNvCxnSpPr/>
            <p:nvPr/>
          </p:nvCxnSpPr>
          <p:spPr>
            <a:xfrm flipH="1">
              <a:off x="5943600" y="1500996"/>
              <a:ext cx="132846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DA12904-E95F-BA37-C5D2-F2807AB17272}"/>
                </a:ext>
              </a:extLst>
            </p:cNvPr>
            <p:cNvSpPr/>
            <p:nvPr/>
          </p:nvSpPr>
          <p:spPr>
            <a:xfrm>
              <a:off x="7272068" y="1239386"/>
              <a:ext cx="2711255"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Expected Greater</a:t>
              </a:r>
            </a:p>
          </p:txBody>
        </p:sp>
      </p:grpSp>
      <p:grpSp>
        <p:nvGrpSpPr>
          <p:cNvPr id="9" name="Group 8">
            <a:extLst>
              <a:ext uri="{FF2B5EF4-FFF2-40B4-BE49-F238E27FC236}">
                <a16:creationId xmlns:a16="http://schemas.microsoft.com/office/drawing/2014/main" id="{9055BB9C-E377-BC13-8005-7D567C5FF3DE}"/>
              </a:ext>
            </a:extLst>
          </p:cNvPr>
          <p:cNvGrpSpPr/>
          <p:nvPr/>
        </p:nvGrpSpPr>
        <p:grpSpPr>
          <a:xfrm>
            <a:off x="4744528" y="2389517"/>
            <a:ext cx="1984818" cy="2225615"/>
            <a:chOff x="5069971" y="1385399"/>
            <a:chExt cx="1984818" cy="2225615"/>
          </a:xfrm>
        </p:grpSpPr>
        <p:cxnSp>
          <p:nvCxnSpPr>
            <p:cNvPr id="10" name="Straight Arrow Connector 9">
              <a:extLst>
                <a:ext uri="{FF2B5EF4-FFF2-40B4-BE49-F238E27FC236}">
                  <a16:creationId xmlns:a16="http://schemas.microsoft.com/office/drawing/2014/main" id="{6BC34C61-6AA8-54B4-CB4C-F15EADD8B461}"/>
                </a:ext>
              </a:extLst>
            </p:cNvPr>
            <p:cNvCxnSpPr>
              <a:cxnSpLocks/>
            </p:cNvCxnSpPr>
            <p:nvPr/>
          </p:nvCxnSpPr>
          <p:spPr>
            <a:xfrm flipH="1">
              <a:off x="5069971" y="1385399"/>
              <a:ext cx="1199072" cy="222561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6319487-B81B-F6AC-5821-46B5F8F82F68}"/>
                </a:ext>
              </a:extLst>
            </p:cNvPr>
            <p:cNvSpPr/>
            <p:nvPr/>
          </p:nvSpPr>
          <p:spPr>
            <a:xfrm>
              <a:off x="5788096" y="2163272"/>
              <a:ext cx="1266693"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Decline</a:t>
              </a:r>
            </a:p>
          </p:txBody>
        </p:sp>
      </p:grpSp>
      <p:pic>
        <p:nvPicPr>
          <p:cNvPr id="18" name="Picture 17">
            <a:extLst>
              <a:ext uri="{FF2B5EF4-FFF2-40B4-BE49-F238E27FC236}">
                <a16:creationId xmlns:a16="http://schemas.microsoft.com/office/drawing/2014/main" id="{A59BE9E0-6D77-3E77-D90F-520E308CB78C}"/>
              </a:ext>
            </a:extLst>
          </p:cNvPr>
          <p:cNvPicPr>
            <a:picLocks noChangeAspect="1"/>
          </p:cNvPicPr>
          <p:nvPr/>
        </p:nvPicPr>
        <p:blipFill>
          <a:blip r:embed="rId3"/>
          <a:stretch>
            <a:fillRect/>
          </a:stretch>
        </p:blipFill>
        <p:spPr>
          <a:xfrm>
            <a:off x="7447471" y="2620572"/>
            <a:ext cx="4321718" cy="1763503"/>
          </a:xfrm>
          <a:prstGeom prst="rect">
            <a:avLst/>
          </a:prstGeom>
        </p:spPr>
      </p:pic>
      <p:pic>
        <p:nvPicPr>
          <p:cNvPr id="20" name="Picture 19">
            <a:extLst>
              <a:ext uri="{FF2B5EF4-FFF2-40B4-BE49-F238E27FC236}">
                <a16:creationId xmlns:a16="http://schemas.microsoft.com/office/drawing/2014/main" id="{533C2D8E-0B2E-AEA4-55D9-81C35ADB4665}"/>
              </a:ext>
            </a:extLst>
          </p:cNvPr>
          <p:cNvPicPr>
            <a:picLocks noChangeAspect="1"/>
          </p:cNvPicPr>
          <p:nvPr/>
        </p:nvPicPr>
        <p:blipFill>
          <a:blip r:embed="rId4"/>
          <a:stretch>
            <a:fillRect/>
          </a:stretch>
        </p:blipFill>
        <p:spPr>
          <a:xfrm>
            <a:off x="7296494" y="4368460"/>
            <a:ext cx="4435427" cy="1250154"/>
          </a:xfrm>
          <a:prstGeom prst="rect">
            <a:avLst/>
          </a:prstGeom>
        </p:spPr>
      </p:pic>
    </p:spTree>
    <p:extLst>
      <p:ext uri="{BB962C8B-B14F-4D97-AF65-F5344CB8AC3E}">
        <p14:creationId xmlns:p14="http://schemas.microsoft.com/office/powerpoint/2010/main" val="139477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Funnel Chart</a:t>
            </a:r>
            <a:endParaRPr lang="en-US" sz="1600" dirty="0"/>
          </a:p>
        </p:txBody>
      </p:sp>
      <p:pic>
        <p:nvPicPr>
          <p:cNvPr id="5" name="Picture 4">
            <a:extLst>
              <a:ext uri="{FF2B5EF4-FFF2-40B4-BE49-F238E27FC236}">
                <a16:creationId xmlns:a16="http://schemas.microsoft.com/office/drawing/2014/main" id="{99B32D1D-1860-845B-065F-2A209CEBF063}"/>
              </a:ext>
            </a:extLst>
          </p:cNvPr>
          <p:cNvPicPr>
            <a:picLocks noChangeAspect="1"/>
          </p:cNvPicPr>
          <p:nvPr/>
        </p:nvPicPr>
        <p:blipFill>
          <a:blip r:embed="rId2"/>
          <a:stretch>
            <a:fillRect/>
          </a:stretch>
        </p:blipFill>
        <p:spPr>
          <a:xfrm>
            <a:off x="1500995" y="970590"/>
            <a:ext cx="10432211" cy="4916820"/>
          </a:xfrm>
          <a:prstGeom prst="rect">
            <a:avLst/>
          </a:prstGeom>
        </p:spPr>
      </p:pic>
    </p:spTree>
    <p:extLst>
      <p:ext uri="{BB962C8B-B14F-4D97-AF65-F5344CB8AC3E}">
        <p14:creationId xmlns:p14="http://schemas.microsoft.com/office/powerpoint/2010/main" val="321709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82E67B19-818C-A447-A4A9-2A7AB3DD2A92}"/>
              </a:ext>
            </a:extLst>
          </p:cNvPr>
          <p:cNvPicPr>
            <a:picLocks noChangeAspect="1"/>
          </p:cNvPicPr>
          <p:nvPr/>
        </p:nvPicPr>
        <p:blipFill>
          <a:blip r:embed="rId2"/>
          <a:stretch>
            <a:fillRect/>
          </a:stretch>
        </p:blipFill>
        <p:spPr>
          <a:xfrm>
            <a:off x="4279932" y="758489"/>
            <a:ext cx="7950051" cy="4632254"/>
          </a:xfrm>
          <a:prstGeom prst="rect">
            <a:avLst/>
          </a:prstGeom>
        </p:spPr>
      </p:pic>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Funnel Chart</a:t>
            </a:r>
            <a:endParaRPr lang="en-US" sz="1600" dirty="0"/>
          </a:p>
        </p:txBody>
      </p:sp>
      <p:sp>
        <p:nvSpPr>
          <p:cNvPr id="6" name="Rectangle 5">
            <a:extLst>
              <a:ext uri="{FF2B5EF4-FFF2-40B4-BE49-F238E27FC236}">
                <a16:creationId xmlns:a16="http://schemas.microsoft.com/office/drawing/2014/main" id="{CDA90A1A-B376-3A27-5545-F666892A0493}"/>
              </a:ext>
            </a:extLst>
          </p:cNvPr>
          <p:cNvSpPr/>
          <p:nvPr/>
        </p:nvSpPr>
        <p:spPr>
          <a:xfrm>
            <a:off x="1217665" y="4974321"/>
            <a:ext cx="2562241"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Example</a:t>
            </a:r>
          </a:p>
        </p:txBody>
      </p:sp>
      <p:grpSp>
        <p:nvGrpSpPr>
          <p:cNvPr id="7" name="Group 6">
            <a:extLst>
              <a:ext uri="{FF2B5EF4-FFF2-40B4-BE49-F238E27FC236}">
                <a16:creationId xmlns:a16="http://schemas.microsoft.com/office/drawing/2014/main" id="{800149A7-3DDA-BF8E-D371-F4F2CC963B0A}"/>
              </a:ext>
            </a:extLst>
          </p:cNvPr>
          <p:cNvGrpSpPr/>
          <p:nvPr/>
        </p:nvGrpSpPr>
        <p:grpSpPr>
          <a:xfrm>
            <a:off x="440659" y="2518244"/>
            <a:ext cx="3824319" cy="369332"/>
            <a:chOff x="927455" y="1280731"/>
            <a:chExt cx="3023443" cy="369332"/>
          </a:xfrm>
        </p:grpSpPr>
        <p:cxnSp>
          <p:nvCxnSpPr>
            <p:cNvPr id="8" name="Straight Arrow Connector 7">
              <a:extLst>
                <a:ext uri="{FF2B5EF4-FFF2-40B4-BE49-F238E27FC236}">
                  <a16:creationId xmlns:a16="http://schemas.microsoft.com/office/drawing/2014/main" id="{2E43A4DE-D37B-758F-24BE-9F6FC75514D8}"/>
                </a:ext>
              </a:extLst>
            </p:cNvPr>
            <p:cNvCxnSpPr>
              <a:cxnSpLocks/>
            </p:cNvCxnSpPr>
            <p:nvPr/>
          </p:nvCxnSpPr>
          <p:spPr>
            <a:xfrm>
              <a:off x="3223404" y="1500229"/>
              <a:ext cx="727494" cy="90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7D5BE0B-ED8A-099F-2A14-88C33BF3815A}"/>
                </a:ext>
              </a:extLst>
            </p:cNvPr>
            <p:cNvSpPr/>
            <p:nvPr/>
          </p:nvSpPr>
          <p:spPr>
            <a:xfrm>
              <a:off x="927455" y="1280731"/>
              <a:ext cx="229594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Customer is interested</a:t>
              </a:r>
            </a:p>
          </p:txBody>
        </p:sp>
      </p:grpSp>
      <p:grpSp>
        <p:nvGrpSpPr>
          <p:cNvPr id="11" name="Group 10">
            <a:extLst>
              <a:ext uri="{FF2B5EF4-FFF2-40B4-BE49-F238E27FC236}">
                <a16:creationId xmlns:a16="http://schemas.microsoft.com/office/drawing/2014/main" id="{49B44233-1A01-80B2-B0A3-7C064ED696EE}"/>
              </a:ext>
            </a:extLst>
          </p:cNvPr>
          <p:cNvGrpSpPr/>
          <p:nvPr/>
        </p:nvGrpSpPr>
        <p:grpSpPr>
          <a:xfrm>
            <a:off x="814288" y="2909811"/>
            <a:ext cx="3453238" cy="369332"/>
            <a:chOff x="1220824" y="1261781"/>
            <a:chExt cx="2730074" cy="369332"/>
          </a:xfrm>
        </p:grpSpPr>
        <p:cxnSp>
          <p:nvCxnSpPr>
            <p:cNvPr id="12" name="Straight Arrow Connector 11">
              <a:extLst>
                <a:ext uri="{FF2B5EF4-FFF2-40B4-BE49-F238E27FC236}">
                  <a16:creationId xmlns:a16="http://schemas.microsoft.com/office/drawing/2014/main" id="{C2966010-F067-DB0B-2304-664309B38E92}"/>
                </a:ext>
              </a:extLst>
            </p:cNvPr>
            <p:cNvCxnSpPr>
              <a:cxnSpLocks/>
            </p:cNvCxnSpPr>
            <p:nvPr/>
          </p:nvCxnSpPr>
          <p:spPr>
            <a:xfrm>
              <a:off x="3223404" y="1500229"/>
              <a:ext cx="727494" cy="90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5CC1A5A-DF60-7601-BFC5-4BD3C7CCD00C}"/>
                </a:ext>
              </a:extLst>
            </p:cNvPr>
            <p:cNvSpPr/>
            <p:nvPr/>
          </p:nvSpPr>
          <p:spPr>
            <a:xfrm>
              <a:off x="1220824" y="1261781"/>
              <a:ext cx="177195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Customer is evaluated</a:t>
              </a:r>
            </a:p>
          </p:txBody>
        </p:sp>
      </p:grpSp>
      <p:grpSp>
        <p:nvGrpSpPr>
          <p:cNvPr id="14" name="Group 13">
            <a:extLst>
              <a:ext uri="{FF2B5EF4-FFF2-40B4-BE49-F238E27FC236}">
                <a16:creationId xmlns:a16="http://schemas.microsoft.com/office/drawing/2014/main" id="{78C51C07-4BE6-09C8-6E32-D9877B0B90BE}"/>
              </a:ext>
            </a:extLst>
          </p:cNvPr>
          <p:cNvGrpSpPr/>
          <p:nvPr/>
        </p:nvGrpSpPr>
        <p:grpSpPr>
          <a:xfrm>
            <a:off x="96428" y="3412269"/>
            <a:ext cx="4171100" cy="369332"/>
            <a:chOff x="653301" y="1279684"/>
            <a:chExt cx="3297597" cy="369332"/>
          </a:xfrm>
        </p:grpSpPr>
        <p:cxnSp>
          <p:nvCxnSpPr>
            <p:cNvPr id="15" name="Straight Arrow Connector 14">
              <a:extLst>
                <a:ext uri="{FF2B5EF4-FFF2-40B4-BE49-F238E27FC236}">
                  <a16:creationId xmlns:a16="http://schemas.microsoft.com/office/drawing/2014/main" id="{D40762ED-3B39-3438-80E0-1D27C728F728}"/>
                </a:ext>
              </a:extLst>
            </p:cNvPr>
            <p:cNvCxnSpPr>
              <a:cxnSpLocks/>
            </p:cNvCxnSpPr>
            <p:nvPr/>
          </p:nvCxnSpPr>
          <p:spPr>
            <a:xfrm>
              <a:off x="3223404" y="1500229"/>
              <a:ext cx="727494" cy="90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3EFC49F-79C6-EACD-CAA1-1C7BF994FEA7}"/>
                </a:ext>
              </a:extLst>
            </p:cNvPr>
            <p:cNvSpPr/>
            <p:nvPr/>
          </p:nvSpPr>
          <p:spPr>
            <a:xfrm>
              <a:off x="653301" y="1279684"/>
              <a:ext cx="2372447"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Tailored solution for customer</a:t>
              </a:r>
              <a:endParaRPr lang="en-US" b="0" cap="none" spc="0" dirty="0">
                <a:ln w="0"/>
                <a:solidFill>
                  <a:schemeClr val="tx1"/>
                </a:solidFill>
                <a:effectLst>
                  <a:outerShdw blurRad="38100" dist="19050" dir="2700000" algn="tl" rotWithShape="0">
                    <a:schemeClr val="dk1">
                      <a:alpha val="40000"/>
                    </a:schemeClr>
                  </a:outerShdw>
                </a:effectLst>
              </a:endParaRPr>
            </a:p>
          </p:txBody>
        </p:sp>
      </p:grpSp>
      <p:grpSp>
        <p:nvGrpSpPr>
          <p:cNvPr id="17" name="Group 16">
            <a:extLst>
              <a:ext uri="{FF2B5EF4-FFF2-40B4-BE49-F238E27FC236}">
                <a16:creationId xmlns:a16="http://schemas.microsoft.com/office/drawing/2014/main" id="{2DECA1A9-0DE4-1921-0635-75F015922B19}"/>
              </a:ext>
            </a:extLst>
          </p:cNvPr>
          <p:cNvGrpSpPr/>
          <p:nvPr/>
        </p:nvGrpSpPr>
        <p:grpSpPr>
          <a:xfrm>
            <a:off x="924747" y="3803836"/>
            <a:ext cx="3342778" cy="369332"/>
            <a:chOff x="1308151" y="1237112"/>
            <a:chExt cx="2642747" cy="369332"/>
          </a:xfrm>
        </p:grpSpPr>
        <p:cxnSp>
          <p:nvCxnSpPr>
            <p:cNvPr id="18" name="Straight Arrow Connector 17">
              <a:extLst>
                <a:ext uri="{FF2B5EF4-FFF2-40B4-BE49-F238E27FC236}">
                  <a16:creationId xmlns:a16="http://schemas.microsoft.com/office/drawing/2014/main" id="{41A68C97-3DCC-BDC8-16BC-05527DF33354}"/>
                </a:ext>
              </a:extLst>
            </p:cNvPr>
            <p:cNvCxnSpPr>
              <a:cxnSpLocks/>
            </p:cNvCxnSpPr>
            <p:nvPr/>
          </p:nvCxnSpPr>
          <p:spPr>
            <a:xfrm>
              <a:off x="3223404" y="1500229"/>
              <a:ext cx="727494" cy="90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81A390F-D565-249B-8C16-68E34B4CE52F}"/>
                </a:ext>
              </a:extLst>
            </p:cNvPr>
            <p:cNvSpPr/>
            <p:nvPr/>
          </p:nvSpPr>
          <p:spPr>
            <a:xfrm>
              <a:off x="1308151" y="1237112"/>
              <a:ext cx="1706558"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Formal Proposal sent</a:t>
              </a:r>
            </a:p>
          </p:txBody>
        </p:sp>
      </p:grpSp>
      <p:grpSp>
        <p:nvGrpSpPr>
          <p:cNvPr id="20" name="Group 19">
            <a:extLst>
              <a:ext uri="{FF2B5EF4-FFF2-40B4-BE49-F238E27FC236}">
                <a16:creationId xmlns:a16="http://schemas.microsoft.com/office/drawing/2014/main" id="{9461EE38-E379-0CD7-1E2A-6440D72558F2}"/>
              </a:ext>
            </a:extLst>
          </p:cNvPr>
          <p:cNvGrpSpPr/>
          <p:nvPr/>
        </p:nvGrpSpPr>
        <p:grpSpPr>
          <a:xfrm>
            <a:off x="536776" y="4279237"/>
            <a:ext cx="3730750" cy="369332"/>
            <a:chOff x="1001432" y="1227958"/>
            <a:chExt cx="2949466" cy="369332"/>
          </a:xfrm>
        </p:grpSpPr>
        <p:cxnSp>
          <p:nvCxnSpPr>
            <p:cNvPr id="21" name="Straight Arrow Connector 20">
              <a:extLst>
                <a:ext uri="{FF2B5EF4-FFF2-40B4-BE49-F238E27FC236}">
                  <a16:creationId xmlns:a16="http://schemas.microsoft.com/office/drawing/2014/main" id="{46C5F578-5651-2BC8-7662-D5FCE5179471}"/>
                </a:ext>
              </a:extLst>
            </p:cNvPr>
            <p:cNvCxnSpPr>
              <a:cxnSpLocks/>
            </p:cNvCxnSpPr>
            <p:nvPr/>
          </p:nvCxnSpPr>
          <p:spPr>
            <a:xfrm>
              <a:off x="3223404" y="1500229"/>
              <a:ext cx="727494" cy="90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4308245-84B9-FD49-C5BA-401DB0AA30C5}"/>
                </a:ext>
              </a:extLst>
            </p:cNvPr>
            <p:cNvSpPr/>
            <p:nvPr/>
          </p:nvSpPr>
          <p:spPr>
            <a:xfrm>
              <a:off x="1001432" y="1227958"/>
              <a:ext cx="199134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Agree and Close the deal</a:t>
              </a:r>
            </a:p>
          </p:txBody>
        </p:sp>
      </p:grpSp>
    </p:spTree>
    <p:extLst>
      <p:ext uri="{BB962C8B-B14F-4D97-AF65-F5344CB8AC3E}">
        <p14:creationId xmlns:p14="http://schemas.microsoft.com/office/powerpoint/2010/main" val="363331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5476D-7D3B-387C-5F35-4D39B216BA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7C4447-EFBF-874E-20F4-76913827C9CA}"/>
              </a:ext>
            </a:extLst>
          </p:cNvPr>
          <p:cNvPicPr>
            <a:picLocks noChangeAspect="1"/>
          </p:cNvPicPr>
          <p:nvPr/>
        </p:nvPicPr>
        <p:blipFill>
          <a:blip r:embed="rId2"/>
          <a:stretch>
            <a:fillRect/>
          </a:stretch>
        </p:blipFill>
        <p:spPr>
          <a:xfrm>
            <a:off x="6830291" y="2663178"/>
            <a:ext cx="4788730" cy="3137878"/>
          </a:xfrm>
          <a:prstGeom prst="rect">
            <a:avLst/>
          </a:prstGeom>
        </p:spPr>
      </p:pic>
      <p:sp>
        <p:nvSpPr>
          <p:cNvPr id="4" name="Title 1">
            <a:extLst>
              <a:ext uri="{FF2B5EF4-FFF2-40B4-BE49-F238E27FC236}">
                <a16:creationId xmlns:a16="http://schemas.microsoft.com/office/drawing/2014/main" id="{6DDB40C9-64AF-F81B-8298-507E730C622E}"/>
              </a:ext>
            </a:extLst>
          </p:cNvPr>
          <p:cNvSpPr txBox="1">
            <a:spLocks/>
          </p:cNvSpPr>
          <p:nvPr/>
        </p:nvSpPr>
        <p:spPr>
          <a:xfrm>
            <a:off x="955519" y="661529"/>
            <a:ext cx="10280962" cy="21111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Exercise </a:t>
            </a:r>
            <a:r>
              <a:rPr lang="en-US" altLang="en-US" b="1" dirty="0">
                <a:solidFill>
                  <a:srgbClr val="FF0000"/>
                </a:solidFill>
                <a:latin typeface="Arial Black" panose="020B0A04020102020204" pitchFamily="34" charset="0"/>
                <a:cs typeface="Times New Roman" panose="02020603050405020304" pitchFamily="18" charset="0"/>
              </a:rPr>
              <a:t>15</a:t>
            </a: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a:t>
            </a:r>
          </a:p>
          <a:p>
            <a:pPr lvl="0"/>
            <a:r>
              <a:rPr lang="en-US" altLang="en-US" b="1" dirty="0">
                <a:solidFill>
                  <a:srgbClr val="FF0000"/>
                </a:solidFill>
                <a:latin typeface="Arial Black" panose="020B0A04020102020204" pitchFamily="34" charset="0"/>
              </a:rPr>
              <a:t>Create Sales Funnel Chart</a:t>
            </a:r>
            <a:endPar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mj-cs"/>
            </a:endParaRPr>
          </a:p>
        </p:txBody>
      </p:sp>
    </p:spTree>
    <p:extLst>
      <p:ext uri="{BB962C8B-B14F-4D97-AF65-F5344CB8AC3E}">
        <p14:creationId xmlns:p14="http://schemas.microsoft.com/office/powerpoint/2010/main" val="54397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370264"/>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In Microsoft Power BI, which field in a funnel chart is used to define the different stages of a process?</a:t>
            </a:r>
          </a:p>
          <a:p>
            <a:pPr lvl="1"/>
            <a:r>
              <a:rPr lang="en-US" dirty="0">
                <a:solidFill>
                  <a:srgbClr val="333333"/>
                </a:solidFill>
                <a:effectLst/>
                <a:latin typeface="Arial" panose="020B0604020202020204" pitchFamily="34" charset="0"/>
                <a:ea typeface="Times New Roman" panose="02020603050405020304" pitchFamily="18" charset="0"/>
              </a:rPr>
              <a:t>A.	Legend</a:t>
            </a:r>
          </a:p>
          <a:p>
            <a:pPr lvl="1"/>
            <a:r>
              <a:rPr lang="en-US" dirty="0">
                <a:solidFill>
                  <a:srgbClr val="333333"/>
                </a:solidFill>
                <a:effectLst/>
                <a:latin typeface="Arial" panose="020B0604020202020204" pitchFamily="34" charset="0"/>
                <a:ea typeface="Times New Roman" panose="02020603050405020304" pitchFamily="18" charset="0"/>
              </a:rPr>
              <a:t>B.	Values</a:t>
            </a:r>
          </a:p>
          <a:p>
            <a:pPr lvl="1"/>
            <a:r>
              <a:rPr lang="en-US" dirty="0">
                <a:solidFill>
                  <a:srgbClr val="333333"/>
                </a:solidFill>
                <a:effectLst/>
                <a:latin typeface="Arial" panose="020B0604020202020204" pitchFamily="34" charset="0"/>
                <a:ea typeface="Times New Roman" panose="02020603050405020304" pitchFamily="18" charset="0"/>
              </a:rPr>
              <a:t>C.	Category</a:t>
            </a:r>
          </a:p>
          <a:p>
            <a:pPr lvl="1"/>
            <a:r>
              <a:rPr lang="en-US" dirty="0">
                <a:solidFill>
                  <a:srgbClr val="333333"/>
                </a:solidFill>
                <a:effectLst/>
                <a:latin typeface="Arial" panose="020B0604020202020204" pitchFamily="34" charset="0"/>
                <a:ea typeface="Times New Roman" panose="02020603050405020304" pitchFamily="18" charset="0"/>
              </a:rPr>
              <a:t>D.	Tooltips</a:t>
            </a:r>
          </a:p>
          <a:p>
            <a:pPr lvl="1"/>
            <a:endParaRPr lang="en-US" dirty="0">
              <a:solidFill>
                <a:srgbClr val="333333"/>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400294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370264"/>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In Microsoft Power BI, which field in a funnel chart is used to define the different stages of a process?</a:t>
            </a:r>
          </a:p>
          <a:p>
            <a:pPr lvl="1"/>
            <a:r>
              <a:rPr lang="en-US" dirty="0">
                <a:solidFill>
                  <a:srgbClr val="333333"/>
                </a:solidFill>
                <a:effectLst/>
                <a:latin typeface="Arial" panose="020B0604020202020204" pitchFamily="34" charset="0"/>
                <a:ea typeface="Times New Roman" panose="02020603050405020304" pitchFamily="18" charset="0"/>
              </a:rPr>
              <a:t>A.	Legend</a:t>
            </a:r>
          </a:p>
          <a:p>
            <a:pPr lvl="1"/>
            <a:r>
              <a:rPr lang="en-US" dirty="0">
                <a:solidFill>
                  <a:srgbClr val="333333"/>
                </a:solidFill>
                <a:effectLst/>
                <a:latin typeface="Arial" panose="020B0604020202020204" pitchFamily="34" charset="0"/>
                <a:ea typeface="Times New Roman" panose="02020603050405020304" pitchFamily="18" charset="0"/>
              </a:rPr>
              <a:t>B.	Values</a:t>
            </a:r>
          </a:p>
          <a:p>
            <a:pPr lvl="1"/>
            <a:r>
              <a:rPr lang="en-US" dirty="0">
                <a:solidFill>
                  <a:srgbClr val="333333"/>
                </a:solidFill>
                <a:effectLst/>
                <a:latin typeface="Arial" panose="020B0604020202020204" pitchFamily="34" charset="0"/>
                <a:ea typeface="Times New Roman" panose="02020603050405020304" pitchFamily="18" charset="0"/>
              </a:rPr>
              <a:t>C.	</a:t>
            </a:r>
            <a:r>
              <a:rPr lang="en-US" dirty="0">
                <a:solidFill>
                  <a:srgbClr val="333333"/>
                </a:solidFill>
                <a:effectLst/>
                <a:highlight>
                  <a:srgbClr val="00FF00"/>
                </a:highlight>
                <a:latin typeface="Arial" panose="020B0604020202020204" pitchFamily="34" charset="0"/>
                <a:ea typeface="Times New Roman" panose="02020603050405020304" pitchFamily="18" charset="0"/>
              </a:rPr>
              <a:t>Category</a:t>
            </a:r>
          </a:p>
          <a:p>
            <a:pPr lvl="1"/>
            <a:r>
              <a:rPr lang="en-US" dirty="0">
                <a:solidFill>
                  <a:srgbClr val="333333"/>
                </a:solidFill>
                <a:effectLst/>
                <a:latin typeface="Arial" panose="020B0604020202020204" pitchFamily="34" charset="0"/>
                <a:ea typeface="Times New Roman" panose="02020603050405020304" pitchFamily="18" charset="0"/>
              </a:rPr>
              <a:t>D.	Tooltips</a:t>
            </a:r>
          </a:p>
          <a:p>
            <a:pPr lvl="1"/>
            <a:endParaRPr lang="en-US" dirty="0">
              <a:solidFill>
                <a:srgbClr val="333333"/>
              </a:solidFill>
              <a:effectLst/>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84243071-CC18-564C-581A-FC65EE4390A1}"/>
              </a:ext>
            </a:extLst>
          </p:cNvPr>
          <p:cNvPicPr>
            <a:picLocks noChangeAspect="1"/>
          </p:cNvPicPr>
          <p:nvPr/>
        </p:nvPicPr>
        <p:blipFill>
          <a:blip r:embed="rId2"/>
          <a:stretch>
            <a:fillRect/>
          </a:stretch>
        </p:blipFill>
        <p:spPr>
          <a:xfrm>
            <a:off x="2670584" y="4074491"/>
            <a:ext cx="7868748" cy="762106"/>
          </a:xfrm>
          <a:prstGeom prst="rect">
            <a:avLst/>
          </a:prstGeom>
        </p:spPr>
      </p:pic>
    </p:spTree>
    <p:extLst>
      <p:ext uri="{BB962C8B-B14F-4D97-AF65-F5344CB8AC3E}">
        <p14:creationId xmlns:p14="http://schemas.microsoft.com/office/powerpoint/2010/main" val="136919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00B0F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5</a:t>
            </a: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1136466" y="2877748"/>
            <a:ext cx="6683589" cy="584775"/>
          </a:xfrm>
          <a:prstGeom prst="rect">
            <a:avLst/>
          </a:prstGeom>
          <a:noFill/>
        </p:spPr>
        <p:txBody>
          <a:bodyPr wrap="square" rtlCol="0">
            <a:spAutoFit/>
          </a:bodyPr>
          <a:lstStyle/>
          <a:p>
            <a:pPr lvl="0" defTabSz="914400">
              <a:defRPr/>
            </a:pPr>
            <a:r>
              <a:rPr lang="en-US" sz="3200" b="1" dirty="0">
                <a:solidFill>
                  <a:prstClr val="white"/>
                </a:solidFill>
                <a:latin typeface="Open Sans" panose="020B0606030504020204" pitchFamily="34" charset="0"/>
                <a:ea typeface="Open Sans" panose="020B0606030504020204" pitchFamily="34" charset="0"/>
                <a:cs typeface="Open Sans" panose="020B0606030504020204" pitchFamily="34" charset="0"/>
              </a:rPr>
              <a:t>Ribbon Chart</a:t>
            </a:r>
          </a:p>
        </p:txBody>
      </p:sp>
    </p:spTree>
    <p:extLst>
      <p:ext uri="{BB962C8B-B14F-4D97-AF65-F5344CB8AC3E}">
        <p14:creationId xmlns:p14="http://schemas.microsoft.com/office/powerpoint/2010/main" val="314363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Ribbon Chart</a:t>
            </a:r>
            <a:endParaRPr lang="en-US" sz="1600" dirty="0"/>
          </a:p>
        </p:txBody>
      </p:sp>
      <p:pic>
        <p:nvPicPr>
          <p:cNvPr id="4" name="Picture 3">
            <a:extLst>
              <a:ext uri="{FF2B5EF4-FFF2-40B4-BE49-F238E27FC236}">
                <a16:creationId xmlns:a16="http://schemas.microsoft.com/office/drawing/2014/main" id="{DE39D690-F056-46CC-A01E-26F731528766}"/>
              </a:ext>
            </a:extLst>
          </p:cNvPr>
          <p:cNvPicPr>
            <a:picLocks noChangeAspect="1"/>
          </p:cNvPicPr>
          <p:nvPr/>
        </p:nvPicPr>
        <p:blipFill>
          <a:blip r:embed="rId2"/>
          <a:stretch>
            <a:fillRect/>
          </a:stretch>
        </p:blipFill>
        <p:spPr>
          <a:xfrm>
            <a:off x="947019" y="667566"/>
            <a:ext cx="10297962" cy="4839375"/>
          </a:xfrm>
          <a:prstGeom prst="rect">
            <a:avLst/>
          </a:prstGeom>
        </p:spPr>
      </p:pic>
      <p:sp>
        <p:nvSpPr>
          <p:cNvPr id="10" name="TextBox 9">
            <a:extLst>
              <a:ext uri="{FF2B5EF4-FFF2-40B4-BE49-F238E27FC236}">
                <a16:creationId xmlns:a16="http://schemas.microsoft.com/office/drawing/2014/main" id="{108751A1-66FD-3F45-E949-D9B710E38216}"/>
              </a:ext>
            </a:extLst>
          </p:cNvPr>
          <p:cNvSpPr txBox="1"/>
          <p:nvPr/>
        </p:nvSpPr>
        <p:spPr>
          <a:xfrm>
            <a:off x="1293090" y="5397853"/>
            <a:ext cx="8164946" cy="707886"/>
          </a:xfrm>
          <a:prstGeom prst="rect">
            <a:avLst/>
          </a:prstGeom>
          <a:noFill/>
        </p:spPr>
        <p:txBody>
          <a:bodyPr wrap="square">
            <a:spAutoFit/>
          </a:bodyPr>
          <a:lstStyle/>
          <a:p>
            <a:pPr marL="342900" marR="0" lvl="0" indent="-342900" rtl="0">
              <a:spcBef>
                <a:spcPts val="0"/>
              </a:spcBef>
              <a:spcAft>
                <a:spcPts val="0"/>
              </a:spcAft>
              <a:buFont typeface="Symbol" panose="05050102010706020507" pitchFamily="18" charset="2"/>
              <a:buChar char=""/>
            </a:pPr>
            <a:r>
              <a:rPr lang="en-US" sz="2000" dirty="0">
                <a:effectLst/>
                <a:latin typeface="Arial" panose="020B0604020202020204" pitchFamily="34" charset="0"/>
                <a:ea typeface="Calibri" panose="020F0502020204030204" pitchFamily="34" charset="0"/>
                <a:cs typeface="Arial" panose="020B0604020202020204" pitchFamily="34" charset="0"/>
              </a:rPr>
              <a:t>A ribbon chart is a form of stacked chart for visualizing data and changes over time and has a clear ranking order. </a:t>
            </a:r>
          </a:p>
        </p:txBody>
      </p:sp>
    </p:spTree>
    <p:extLst>
      <p:ext uri="{BB962C8B-B14F-4D97-AF65-F5344CB8AC3E}">
        <p14:creationId xmlns:p14="http://schemas.microsoft.com/office/powerpoint/2010/main" val="233557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F9DDA96-7D03-472B-1462-59CEC4306AB6}"/>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Combo Chart</a:t>
            </a:r>
            <a:endParaRPr lang="en-US" sz="1600" dirty="0"/>
          </a:p>
        </p:txBody>
      </p:sp>
      <p:pic>
        <p:nvPicPr>
          <p:cNvPr id="3" name="Picture 2">
            <a:extLst>
              <a:ext uri="{FF2B5EF4-FFF2-40B4-BE49-F238E27FC236}">
                <a16:creationId xmlns:a16="http://schemas.microsoft.com/office/drawing/2014/main" id="{FBF86094-93DC-43C7-4817-09A77F88D8F1}"/>
              </a:ext>
            </a:extLst>
          </p:cNvPr>
          <p:cNvPicPr>
            <a:picLocks noChangeAspect="1"/>
          </p:cNvPicPr>
          <p:nvPr/>
        </p:nvPicPr>
        <p:blipFill>
          <a:blip r:embed="rId2"/>
          <a:stretch>
            <a:fillRect/>
          </a:stretch>
        </p:blipFill>
        <p:spPr>
          <a:xfrm>
            <a:off x="1601901" y="1840950"/>
            <a:ext cx="3117881" cy="3176099"/>
          </a:xfrm>
          <a:prstGeom prst="rect">
            <a:avLst/>
          </a:prstGeom>
        </p:spPr>
      </p:pic>
      <p:sp>
        <p:nvSpPr>
          <p:cNvPr id="5" name="Rectangle 4">
            <a:extLst>
              <a:ext uri="{FF2B5EF4-FFF2-40B4-BE49-F238E27FC236}">
                <a16:creationId xmlns:a16="http://schemas.microsoft.com/office/drawing/2014/main" id="{6064913D-F45F-7C56-A158-5E4DFF0478CD}"/>
              </a:ext>
            </a:extLst>
          </p:cNvPr>
          <p:cNvSpPr/>
          <p:nvPr/>
        </p:nvSpPr>
        <p:spPr>
          <a:xfrm>
            <a:off x="798449" y="1047279"/>
            <a:ext cx="568136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Sales in Regions Through months</a:t>
            </a:r>
          </a:p>
        </p:txBody>
      </p:sp>
      <p:sp>
        <p:nvSpPr>
          <p:cNvPr id="7" name="Rectangle 6">
            <a:extLst>
              <a:ext uri="{FF2B5EF4-FFF2-40B4-BE49-F238E27FC236}">
                <a16:creationId xmlns:a16="http://schemas.microsoft.com/office/drawing/2014/main" id="{95858ECC-C679-F572-0322-EFF999D17EFA}"/>
              </a:ext>
            </a:extLst>
          </p:cNvPr>
          <p:cNvSpPr/>
          <p:nvPr/>
        </p:nvSpPr>
        <p:spPr>
          <a:xfrm>
            <a:off x="7931386" y="5037225"/>
            <a:ext cx="25453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Quantity Sold </a:t>
            </a:r>
          </a:p>
        </p:txBody>
      </p:sp>
      <p:pic>
        <p:nvPicPr>
          <p:cNvPr id="9" name="Picture 8">
            <a:extLst>
              <a:ext uri="{FF2B5EF4-FFF2-40B4-BE49-F238E27FC236}">
                <a16:creationId xmlns:a16="http://schemas.microsoft.com/office/drawing/2014/main" id="{4BA1264D-5FE5-E206-C93E-D9CA153D0DCB}"/>
              </a:ext>
            </a:extLst>
          </p:cNvPr>
          <p:cNvPicPr>
            <a:picLocks noChangeAspect="1"/>
          </p:cNvPicPr>
          <p:nvPr/>
        </p:nvPicPr>
        <p:blipFill>
          <a:blip r:embed="rId3"/>
          <a:stretch>
            <a:fillRect/>
          </a:stretch>
        </p:blipFill>
        <p:spPr>
          <a:xfrm>
            <a:off x="7651285" y="1339666"/>
            <a:ext cx="3105513" cy="3536421"/>
          </a:xfrm>
          <a:prstGeom prst="rect">
            <a:avLst/>
          </a:prstGeom>
        </p:spPr>
      </p:pic>
    </p:spTree>
    <p:extLst>
      <p:ext uri="{BB962C8B-B14F-4D97-AF65-F5344CB8AC3E}">
        <p14:creationId xmlns:p14="http://schemas.microsoft.com/office/powerpoint/2010/main" val="397657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Ribbon Chart</a:t>
            </a:r>
            <a:endParaRPr lang="en-US" sz="1600" dirty="0"/>
          </a:p>
        </p:txBody>
      </p:sp>
      <p:pic>
        <p:nvPicPr>
          <p:cNvPr id="5" name="Picture 4">
            <a:extLst>
              <a:ext uri="{FF2B5EF4-FFF2-40B4-BE49-F238E27FC236}">
                <a16:creationId xmlns:a16="http://schemas.microsoft.com/office/drawing/2014/main" id="{CF89A65F-99B1-1AB0-BB2C-3826524509D1}"/>
              </a:ext>
            </a:extLst>
          </p:cNvPr>
          <p:cNvPicPr>
            <a:picLocks noChangeAspect="1"/>
          </p:cNvPicPr>
          <p:nvPr/>
        </p:nvPicPr>
        <p:blipFill>
          <a:blip r:embed="rId2"/>
          <a:stretch>
            <a:fillRect/>
          </a:stretch>
        </p:blipFill>
        <p:spPr>
          <a:xfrm>
            <a:off x="813650" y="985496"/>
            <a:ext cx="10564699" cy="4887007"/>
          </a:xfrm>
          <a:prstGeom prst="rect">
            <a:avLst/>
          </a:prstGeom>
        </p:spPr>
      </p:pic>
    </p:spTree>
    <p:extLst>
      <p:ext uri="{BB962C8B-B14F-4D97-AF65-F5344CB8AC3E}">
        <p14:creationId xmlns:p14="http://schemas.microsoft.com/office/powerpoint/2010/main" val="103909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Ribbon Chart</a:t>
            </a:r>
            <a:endParaRPr lang="en-US" sz="1600" dirty="0"/>
          </a:p>
        </p:txBody>
      </p:sp>
      <p:pic>
        <p:nvPicPr>
          <p:cNvPr id="4" name="Picture 3">
            <a:extLst>
              <a:ext uri="{FF2B5EF4-FFF2-40B4-BE49-F238E27FC236}">
                <a16:creationId xmlns:a16="http://schemas.microsoft.com/office/drawing/2014/main" id="{FA489AE8-F9FA-55D8-030C-BE5E6EDCFA6B}"/>
              </a:ext>
            </a:extLst>
          </p:cNvPr>
          <p:cNvPicPr>
            <a:picLocks noChangeAspect="1"/>
          </p:cNvPicPr>
          <p:nvPr/>
        </p:nvPicPr>
        <p:blipFill>
          <a:blip r:embed="rId2"/>
          <a:stretch>
            <a:fillRect/>
          </a:stretch>
        </p:blipFill>
        <p:spPr>
          <a:xfrm>
            <a:off x="1432861" y="847364"/>
            <a:ext cx="9326277" cy="5163271"/>
          </a:xfrm>
          <a:prstGeom prst="rect">
            <a:avLst/>
          </a:prstGeom>
        </p:spPr>
      </p:pic>
    </p:spTree>
    <p:extLst>
      <p:ext uri="{BB962C8B-B14F-4D97-AF65-F5344CB8AC3E}">
        <p14:creationId xmlns:p14="http://schemas.microsoft.com/office/powerpoint/2010/main" val="142478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Ribbon Chart</a:t>
            </a:r>
            <a:endParaRPr lang="en-US" sz="1600" dirty="0"/>
          </a:p>
        </p:txBody>
      </p:sp>
      <p:pic>
        <p:nvPicPr>
          <p:cNvPr id="5" name="Picture 4">
            <a:extLst>
              <a:ext uri="{FF2B5EF4-FFF2-40B4-BE49-F238E27FC236}">
                <a16:creationId xmlns:a16="http://schemas.microsoft.com/office/drawing/2014/main" id="{E800A50C-56B2-CF82-80F6-AE03DEA75F43}"/>
              </a:ext>
            </a:extLst>
          </p:cNvPr>
          <p:cNvPicPr>
            <a:picLocks noChangeAspect="1"/>
          </p:cNvPicPr>
          <p:nvPr/>
        </p:nvPicPr>
        <p:blipFill>
          <a:blip r:embed="rId2"/>
          <a:stretch>
            <a:fillRect/>
          </a:stretch>
        </p:blipFill>
        <p:spPr>
          <a:xfrm>
            <a:off x="1909178" y="1085523"/>
            <a:ext cx="8373644" cy="4686954"/>
          </a:xfrm>
          <a:prstGeom prst="rect">
            <a:avLst/>
          </a:prstGeom>
        </p:spPr>
      </p:pic>
      <p:pic>
        <p:nvPicPr>
          <p:cNvPr id="7" name="Picture 6">
            <a:extLst>
              <a:ext uri="{FF2B5EF4-FFF2-40B4-BE49-F238E27FC236}">
                <a16:creationId xmlns:a16="http://schemas.microsoft.com/office/drawing/2014/main" id="{C00E9F35-1CFB-25C1-3171-993237965EDA}"/>
              </a:ext>
            </a:extLst>
          </p:cNvPr>
          <p:cNvPicPr>
            <a:picLocks noChangeAspect="1"/>
          </p:cNvPicPr>
          <p:nvPr/>
        </p:nvPicPr>
        <p:blipFill>
          <a:blip r:embed="rId3"/>
          <a:stretch>
            <a:fillRect/>
          </a:stretch>
        </p:blipFill>
        <p:spPr>
          <a:xfrm>
            <a:off x="1909178" y="1085523"/>
            <a:ext cx="8373644" cy="4697168"/>
          </a:xfrm>
          <a:prstGeom prst="rect">
            <a:avLst/>
          </a:prstGeom>
        </p:spPr>
      </p:pic>
      <p:pic>
        <p:nvPicPr>
          <p:cNvPr id="9" name="Picture 8">
            <a:extLst>
              <a:ext uri="{FF2B5EF4-FFF2-40B4-BE49-F238E27FC236}">
                <a16:creationId xmlns:a16="http://schemas.microsoft.com/office/drawing/2014/main" id="{74CA6D0D-FA59-9E40-57EC-54487B561D53}"/>
              </a:ext>
            </a:extLst>
          </p:cNvPr>
          <p:cNvPicPr>
            <a:picLocks noChangeAspect="1"/>
          </p:cNvPicPr>
          <p:nvPr/>
        </p:nvPicPr>
        <p:blipFill>
          <a:blip r:embed="rId4"/>
          <a:stretch>
            <a:fillRect/>
          </a:stretch>
        </p:blipFill>
        <p:spPr>
          <a:xfrm>
            <a:off x="3219190" y="4570305"/>
            <a:ext cx="1478070" cy="960078"/>
          </a:xfrm>
          <a:prstGeom prst="rect">
            <a:avLst/>
          </a:prstGeom>
        </p:spPr>
      </p:pic>
      <p:pic>
        <p:nvPicPr>
          <p:cNvPr id="11" name="Picture 10">
            <a:extLst>
              <a:ext uri="{FF2B5EF4-FFF2-40B4-BE49-F238E27FC236}">
                <a16:creationId xmlns:a16="http://schemas.microsoft.com/office/drawing/2014/main" id="{78D8BDC0-61DC-DCA6-208C-EDD5999FBC5D}"/>
              </a:ext>
            </a:extLst>
          </p:cNvPr>
          <p:cNvPicPr>
            <a:picLocks noChangeAspect="1"/>
          </p:cNvPicPr>
          <p:nvPr/>
        </p:nvPicPr>
        <p:blipFill>
          <a:blip r:embed="rId5"/>
          <a:stretch>
            <a:fillRect/>
          </a:stretch>
        </p:blipFill>
        <p:spPr>
          <a:xfrm>
            <a:off x="5090936" y="3331924"/>
            <a:ext cx="1478070" cy="2164290"/>
          </a:xfrm>
          <a:prstGeom prst="rect">
            <a:avLst/>
          </a:prstGeom>
        </p:spPr>
      </p:pic>
      <p:pic>
        <p:nvPicPr>
          <p:cNvPr id="13" name="Picture 12">
            <a:extLst>
              <a:ext uri="{FF2B5EF4-FFF2-40B4-BE49-F238E27FC236}">
                <a16:creationId xmlns:a16="http://schemas.microsoft.com/office/drawing/2014/main" id="{4CEB90F7-4F84-65C3-3632-EEAAA951C5A5}"/>
              </a:ext>
            </a:extLst>
          </p:cNvPr>
          <p:cNvPicPr>
            <a:picLocks noChangeAspect="1"/>
          </p:cNvPicPr>
          <p:nvPr/>
        </p:nvPicPr>
        <p:blipFill>
          <a:blip r:embed="rId6"/>
          <a:stretch>
            <a:fillRect/>
          </a:stretch>
        </p:blipFill>
        <p:spPr>
          <a:xfrm>
            <a:off x="6962682" y="1528497"/>
            <a:ext cx="1478070" cy="3967717"/>
          </a:xfrm>
          <a:prstGeom prst="rect">
            <a:avLst/>
          </a:prstGeom>
        </p:spPr>
      </p:pic>
      <p:pic>
        <p:nvPicPr>
          <p:cNvPr id="15" name="Picture 14">
            <a:extLst>
              <a:ext uri="{FF2B5EF4-FFF2-40B4-BE49-F238E27FC236}">
                <a16:creationId xmlns:a16="http://schemas.microsoft.com/office/drawing/2014/main" id="{49603A01-52E6-6C96-0F5F-7A67A38FF369}"/>
              </a:ext>
            </a:extLst>
          </p:cNvPr>
          <p:cNvPicPr>
            <a:picLocks noChangeAspect="1"/>
          </p:cNvPicPr>
          <p:nvPr/>
        </p:nvPicPr>
        <p:blipFill>
          <a:blip r:embed="rId7"/>
          <a:stretch>
            <a:fillRect/>
          </a:stretch>
        </p:blipFill>
        <p:spPr>
          <a:xfrm>
            <a:off x="1937757" y="1071233"/>
            <a:ext cx="8316486" cy="4715533"/>
          </a:xfrm>
          <a:prstGeom prst="rect">
            <a:avLst/>
          </a:prstGeom>
        </p:spPr>
      </p:pic>
    </p:spTree>
    <p:extLst>
      <p:ext uri="{BB962C8B-B14F-4D97-AF65-F5344CB8AC3E}">
        <p14:creationId xmlns:p14="http://schemas.microsoft.com/office/powerpoint/2010/main" val="372708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Ribbon Chart</a:t>
            </a:r>
            <a:endParaRPr lang="en-US" sz="1600" dirty="0"/>
          </a:p>
        </p:txBody>
      </p:sp>
      <p:pic>
        <p:nvPicPr>
          <p:cNvPr id="5" name="Picture 4">
            <a:extLst>
              <a:ext uri="{FF2B5EF4-FFF2-40B4-BE49-F238E27FC236}">
                <a16:creationId xmlns:a16="http://schemas.microsoft.com/office/drawing/2014/main" id="{51EF599E-B66D-CD6A-D484-3D552B5B67EA}"/>
              </a:ext>
            </a:extLst>
          </p:cNvPr>
          <p:cNvPicPr>
            <a:picLocks noChangeAspect="1"/>
          </p:cNvPicPr>
          <p:nvPr/>
        </p:nvPicPr>
        <p:blipFill>
          <a:blip r:embed="rId2"/>
          <a:stretch>
            <a:fillRect/>
          </a:stretch>
        </p:blipFill>
        <p:spPr>
          <a:xfrm>
            <a:off x="9806247" y="1729496"/>
            <a:ext cx="2057564" cy="2977416"/>
          </a:xfrm>
          <a:prstGeom prst="rect">
            <a:avLst/>
          </a:prstGeom>
        </p:spPr>
      </p:pic>
      <p:pic>
        <p:nvPicPr>
          <p:cNvPr id="7" name="Picture 6">
            <a:extLst>
              <a:ext uri="{FF2B5EF4-FFF2-40B4-BE49-F238E27FC236}">
                <a16:creationId xmlns:a16="http://schemas.microsoft.com/office/drawing/2014/main" id="{C0DEA9DE-D00E-3A3E-28C9-5BB9705B187E}"/>
              </a:ext>
            </a:extLst>
          </p:cNvPr>
          <p:cNvPicPr>
            <a:picLocks noChangeAspect="1"/>
          </p:cNvPicPr>
          <p:nvPr/>
        </p:nvPicPr>
        <p:blipFill>
          <a:blip r:embed="rId3"/>
          <a:stretch>
            <a:fillRect/>
          </a:stretch>
        </p:blipFill>
        <p:spPr>
          <a:xfrm>
            <a:off x="894609" y="1095049"/>
            <a:ext cx="8364117" cy="4667901"/>
          </a:xfrm>
          <a:prstGeom prst="rect">
            <a:avLst/>
          </a:prstGeom>
        </p:spPr>
      </p:pic>
      <p:sp>
        <p:nvSpPr>
          <p:cNvPr id="8" name="Rectangle 7">
            <a:extLst>
              <a:ext uri="{FF2B5EF4-FFF2-40B4-BE49-F238E27FC236}">
                <a16:creationId xmlns:a16="http://schemas.microsoft.com/office/drawing/2014/main" id="{8F6B3CB5-A5F0-7BB2-34C6-CBDF1FEC7A02}"/>
              </a:ext>
            </a:extLst>
          </p:cNvPr>
          <p:cNvSpPr/>
          <p:nvPr/>
        </p:nvSpPr>
        <p:spPr>
          <a:xfrm>
            <a:off x="9806246" y="1729496"/>
            <a:ext cx="2039751" cy="75848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Rectangle 8">
            <a:extLst>
              <a:ext uri="{FF2B5EF4-FFF2-40B4-BE49-F238E27FC236}">
                <a16:creationId xmlns:a16="http://schemas.microsoft.com/office/drawing/2014/main" id="{580EC691-F6BF-9D56-FBED-A93182A431AC}"/>
              </a:ext>
            </a:extLst>
          </p:cNvPr>
          <p:cNvSpPr/>
          <p:nvPr/>
        </p:nvSpPr>
        <p:spPr>
          <a:xfrm>
            <a:off x="2405452" y="5436296"/>
            <a:ext cx="4822066" cy="19333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9">
            <a:extLst>
              <a:ext uri="{FF2B5EF4-FFF2-40B4-BE49-F238E27FC236}">
                <a16:creationId xmlns:a16="http://schemas.microsoft.com/office/drawing/2014/main" id="{63C9272F-EC43-10C0-ADCF-CEFBC417DB72}"/>
              </a:ext>
            </a:extLst>
          </p:cNvPr>
          <p:cNvSpPr/>
          <p:nvPr/>
        </p:nvSpPr>
        <p:spPr>
          <a:xfrm>
            <a:off x="9806245" y="3049755"/>
            <a:ext cx="2039751" cy="758488"/>
          </a:xfrm>
          <a:prstGeom prst="rect">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Rectangle 10">
            <a:extLst>
              <a:ext uri="{FF2B5EF4-FFF2-40B4-BE49-F238E27FC236}">
                <a16:creationId xmlns:a16="http://schemas.microsoft.com/office/drawing/2014/main" id="{FBD5E18D-A88F-D9A7-E5DE-6B8FB4F3253A}"/>
              </a:ext>
            </a:extLst>
          </p:cNvPr>
          <p:cNvSpPr/>
          <p:nvPr/>
        </p:nvSpPr>
        <p:spPr>
          <a:xfrm>
            <a:off x="2491046" y="4496844"/>
            <a:ext cx="690565" cy="939452"/>
          </a:xfrm>
          <a:prstGeom prst="rect">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11">
            <a:extLst>
              <a:ext uri="{FF2B5EF4-FFF2-40B4-BE49-F238E27FC236}">
                <a16:creationId xmlns:a16="http://schemas.microsoft.com/office/drawing/2014/main" id="{66603B0E-D3BD-BB9E-C8AA-1CEB477DEAC6}"/>
              </a:ext>
            </a:extLst>
          </p:cNvPr>
          <p:cNvSpPr/>
          <p:nvPr/>
        </p:nvSpPr>
        <p:spPr>
          <a:xfrm>
            <a:off x="4471202" y="3338516"/>
            <a:ext cx="690565" cy="2097779"/>
          </a:xfrm>
          <a:prstGeom prst="rect">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le 12">
            <a:extLst>
              <a:ext uri="{FF2B5EF4-FFF2-40B4-BE49-F238E27FC236}">
                <a16:creationId xmlns:a16="http://schemas.microsoft.com/office/drawing/2014/main" id="{606172A0-EC7E-D741-C72D-F1494ECA5D27}"/>
              </a:ext>
            </a:extLst>
          </p:cNvPr>
          <p:cNvSpPr/>
          <p:nvPr/>
        </p:nvSpPr>
        <p:spPr>
          <a:xfrm>
            <a:off x="6463884" y="1590805"/>
            <a:ext cx="690565" cy="3845489"/>
          </a:xfrm>
          <a:prstGeom prst="rect">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Rectangle 13">
            <a:extLst>
              <a:ext uri="{FF2B5EF4-FFF2-40B4-BE49-F238E27FC236}">
                <a16:creationId xmlns:a16="http://schemas.microsoft.com/office/drawing/2014/main" id="{D7F4F543-B439-7421-48E9-4AF9494FEA11}"/>
              </a:ext>
            </a:extLst>
          </p:cNvPr>
          <p:cNvSpPr/>
          <p:nvPr/>
        </p:nvSpPr>
        <p:spPr>
          <a:xfrm>
            <a:off x="9806244" y="3852484"/>
            <a:ext cx="2039751" cy="758488"/>
          </a:xfrm>
          <a:prstGeom prst="rect">
            <a:avLst/>
          </a:prstGeom>
          <a:noFill/>
          <a:ln w="38100"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Rectangle 14">
            <a:extLst>
              <a:ext uri="{FF2B5EF4-FFF2-40B4-BE49-F238E27FC236}">
                <a16:creationId xmlns:a16="http://schemas.microsoft.com/office/drawing/2014/main" id="{C1BB7368-7575-B596-B421-16AE08D77615}"/>
              </a:ext>
            </a:extLst>
          </p:cNvPr>
          <p:cNvSpPr/>
          <p:nvPr/>
        </p:nvSpPr>
        <p:spPr>
          <a:xfrm>
            <a:off x="7718485" y="3134305"/>
            <a:ext cx="1540242" cy="758488"/>
          </a:xfrm>
          <a:prstGeom prst="rect">
            <a:avLst/>
          </a:prstGeom>
          <a:noFill/>
          <a:ln w="38100"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31790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Ribbon Chart</a:t>
            </a:r>
            <a:endParaRPr lang="en-US" sz="1600" dirty="0"/>
          </a:p>
        </p:txBody>
      </p:sp>
      <p:pic>
        <p:nvPicPr>
          <p:cNvPr id="4" name="Picture 3">
            <a:extLst>
              <a:ext uri="{FF2B5EF4-FFF2-40B4-BE49-F238E27FC236}">
                <a16:creationId xmlns:a16="http://schemas.microsoft.com/office/drawing/2014/main" id="{EE2D1C58-F28C-5D2A-1D2F-BD7D7A446715}"/>
              </a:ext>
            </a:extLst>
          </p:cNvPr>
          <p:cNvPicPr>
            <a:picLocks noChangeAspect="1"/>
          </p:cNvPicPr>
          <p:nvPr/>
        </p:nvPicPr>
        <p:blipFill>
          <a:blip r:embed="rId2"/>
          <a:stretch>
            <a:fillRect/>
          </a:stretch>
        </p:blipFill>
        <p:spPr>
          <a:xfrm>
            <a:off x="1540701" y="891463"/>
            <a:ext cx="9093895" cy="5084412"/>
          </a:xfrm>
          <a:prstGeom prst="rect">
            <a:avLst/>
          </a:prstGeom>
        </p:spPr>
      </p:pic>
    </p:spTree>
    <p:extLst>
      <p:ext uri="{BB962C8B-B14F-4D97-AF65-F5344CB8AC3E}">
        <p14:creationId xmlns:p14="http://schemas.microsoft.com/office/powerpoint/2010/main" val="19856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5476D-7D3B-387C-5F35-4D39B216BA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7C4447-EFBF-874E-20F4-76913827C9CA}"/>
              </a:ext>
            </a:extLst>
          </p:cNvPr>
          <p:cNvPicPr>
            <a:picLocks noChangeAspect="1"/>
          </p:cNvPicPr>
          <p:nvPr/>
        </p:nvPicPr>
        <p:blipFill>
          <a:blip r:embed="rId2"/>
          <a:stretch>
            <a:fillRect/>
          </a:stretch>
        </p:blipFill>
        <p:spPr>
          <a:xfrm>
            <a:off x="6830291" y="2663178"/>
            <a:ext cx="4788730" cy="3137878"/>
          </a:xfrm>
          <a:prstGeom prst="rect">
            <a:avLst/>
          </a:prstGeom>
        </p:spPr>
      </p:pic>
      <p:sp>
        <p:nvSpPr>
          <p:cNvPr id="4" name="Title 1">
            <a:extLst>
              <a:ext uri="{FF2B5EF4-FFF2-40B4-BE49-F238E27FC236}">
                <a16:creationId xmlns:a16="http://schemas.microsoft.com/office/drawing/2014/main" id="{6DDB40C9-64AF-F81B-8298-507E730C622E}"/>
              </a:ext>
            </a:extLst>
          </p:cNvPr>
          <p:cNvSpPr txBox="1">
            <a:spLocks/>
          </p:cNvSpPr>
          <p:nvPr/>
        </p:nvSpPr>
        <p:spPr>
          <a:xfrm>
            <a:off x="955519" y="661529"/>
            <a:ext cx="10280962" cy="21111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Exercise </a:t>
            </a:r>
            <a:r>
              <a:rPr lang="en-US" altLang="en-US" b="1" dirty="0">
                <a:solidFill>
                  <a:srgbClr val="FF0000"/>
                </a:solidFill>
                <a:latin typeface="Arial Black" panose="020B0A04020102020204" pitchFamily="34" charset="0"/>
                <a:cs typeface="Times New Roman" panose="02020603050405020304" pitchFamily="18" charset="0"/>
              </a:rPr>
              <a:t>16</a:t>
            </a: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a:t>
            </a:r>
          </a:p>
          <a:p>
            <a:pPr lvl="0"/>
            <a:r>
              <a:rPr lang="en-US" altLang="en-US" b="1" dirty="0">
                <a:solidFill>
                  <a:srgbClr val="FF0000"/>
                </a:solidFill>
                <a:latin typeface="Arial Black" panose="020B0A04020102020204" pitchFamily="34" charset="0"/>
              </a:rPr>
              <a:t>Create Ribbon Chart</a:t>
            </a:r>
            <a:endPar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mj-cs"/>
            </a:endParaRPr>
          </a:p>
        </p:txBody>
      </p:sp>
    </p:spTree>
    <p:extLst>
      <p:ext uri="{BB962C8B-B14F-4D97-AF65-F5344CB8AC3E}">
        <p14:creationId xmlns:p14="http://schemas.microsoft.com/office/powerpoint/2010/main" val="155497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chemeClr val="accent2">
              <a:lumMod val="50000"/>
            </a:schemeClr>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6</a:t>
            </a: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1136466" y="2877748"/>
            <a:ext cx="6683589" cy="584775"/>
          </a:xfrm>
          <a:prstGeom prst="rect">
            <a:avLst/>
          </a:prstGeom>
          <a:noFill/>
        </p:spPr>
        <p:txBody>
          <a:bodyPr wrap="square" rtlCol="0">
            <a:spAutoFit/>
          </a:bodyPr>
          <a:lstStyle/>
          <a:p>
            <a:pPr lvl="0" defTabSz="914400">
              <a:defRPr/>
            </a:pPr>
            <a:r>
              <a:rPr lang="en-US" sz="3200" b="1" dirty="0">
                <a:solidFill>
                  <a:prstClr val="white"/>
                </a:solidFill>
                <a:latin typeface="Open Sans" panose="020B0606030504020204" pitchFamily="34" charset="0"/>
                <a:ea typeface="Open Sans" panose="020B0606030504020204" pitchFamily="34" charset="0"/>
                <a:cs typeface="Open Sans" panose="020B0606030504020204" pitchFamily="34" charset="0"/>
              </a:rPr>
              <a:t>Waterfall Chart</a:t>
            </a:r>
          </a:p>
        </p:txBody>
      </p:sp>
    </p:spTree>
    <p:extLst>
      <p:ext uri="{BB962C8B-B14F-4D97-AF65-F5344CB8AC3E}">
        <p14:creationId xmlns:p14="http://schemas.microsoft.com/office/powerpoint/2010/main" val="387904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Waterfall Chart</a:t>
            </a:r>
            <a:endParaRPr lang="en-US" sz="1600" dirty="0"/>
          </a:p>
        </p:txBody>
      </p:sp>
      <p:sp>
        <p:nvSpPr>
          <p:cNvPr id="5" name="TextBox 4">
            <a:extLst>
              <a:ext uri="{FF2B5EF4-FFF2-40B4-BE49-F238E27FC236}">
                <a16:creationId xmlns:a16="http://schemas.microsoft.com/office/drawing/2014/main" id="{E936D841-F8C9-71C8-CA82-14661047935D}"/>
              </a:ext>
            </a:extLst>
          </p:cNvPr>
          <p:cNvSpPr txBox="1"/>
          <p:nvPr/>
        </p:nvSpPr>
        <p:spPr>
          <a:xfrm>
            <a:off x="1108364" y="5472653"/>
            <a:ext cx="6096000" cy="646331"/>
          </a:xfrm>
          <a:prstGeom prst="rect">
            <a:avLst/>
          </a:prstGeom>
          <a:noFill/>
        </p:spPr>
        <p:txBody>
          <a:bodyPr wrap="square">
            <a:spAutoFit/>
          </a:bodyPr>
          <a:lstStyle/>
          <a:p>
            <a:pPr marL="342900" marR="0" lvl="0" indent="-342900" rtl="0">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Waterfall charts show a </a:t>
            </a:r>
            <a:r>
              <a:rPr lang="en-US" sz="1800" b="1" dirty="0">
                <a:effectLst/>
                <a:latin typeface="Arial" panose="020B0604020202020204" pitchFamily="34" charset="0"/>
                <a:ea typeface="Calibri" panose="020F0502020204030204" pitchFamily="34" charset="0"/>
                <a:cs typeface="Arial" panose="020B0604020202020204" pitchFamily="34" charset="0"/>
              </a:rPr>
              <a:t>running total</a:t>
            </a:r>
            <a:r>
              <a:rPr lang="en-US" sz="1800" dirty="0">
                <a:effectLst/>
                <a:latin typeface="Arial" panose="020B0604020202020204" pitchFamily="34" charset="0"/>
                <a:ea typeface="Calibri" panose="020F0502020204030204" pitchFamily="34" charset="0"/>
                <a:cs typeface="Arial" panose="020B0604020202020204" pitchFamily="34" charset="0"/>
              </a:rPr>
              <a:t> as Power BI </a:t>
            </a:r>
            <a:r>
              <a:rPr lang="en-US" sz="1800" b="1" dirty="0">
                <a:effectLst/>
                <a:latin typeface="Arial" panose="020B0604020202020204" pitchFamily="34" charset="0"/>
                <a:ea typeface="Calibri" panose="020F0502020204030204" pitchFamily="34" charset="0"/>
                <a:cs typeface="Arial" panose="020B0604020202020204" pitchFamily="34" charset="0"/>
              </a:rPr>
              <a:t>adds</a:t>
            </a:r>
            <a:r>
              <a:rPr lang="en-US" sz="1800" dirty="0">
                <a:effectLst/>
                <a:latin typeface="Arial" panose="020B0604020202020204" pitchFamily="34" charset="0"/>
                <a:ea typeface="Calibri" panose="020F0502020204030204" pitchFamily="34" charset="0"/>
                <a:cs typeface="Arial" panose="020B0604020202020204" pitchFamily="34" charset="0"/>
              </a:rPr>
              <a:t> and </a:t>
            </a:r>
            <a:r>
              <a:rPr lang="en-US" sz="1800" b="1" dirty="0">
                <a:effectLst/>
                <a:latin typeface="Arial" panose="020B0604020202020204" pitchFamily="34" charset="0"/>
                <a:ea typeface="Calibri" panose="020F0502020204030204" pitchFamily="34" charset="0"/>
                <a:cs typeface="Arial" panose="020B0604020202020204" pitchFamily="34" charset="0"/>
              </a:rPr>
              <a:t>subtracts</a:t>
            </a:r>
            <a:r>
              <a:rPr lang="en-US" sz="1800" dirty="0">
                <a:effectLst/>
                <a:latin typeface="Arial" panose="020B0604020202020204" pitchFamily="34" charset="0"/>
                <a:ea typeface="Calibri" panose="020F0502020204030204" pitchFamily="34" charset="0"/>
                <a:cs typeface="Arial" panose="020B0604020202020204" pitchFamily="34" charset="0"/>
              </a:rPr>
              <a:t> values. </a:t>
            </a:r>
          </a:p>
        </p:txBody>
      </p:sp>
      <p:pic>
        <p:nvPicPr>
          <p:cNvPr id="7" name="Picture 6">
            <a:extLst>
              <a:ext uri="{FF2B5EF4-FFF2-40B4-BE49-F238E27FC236}">
                <a16:creationId xmlns:a16="http://schemas.microsoft.com/office/drawing/2014/main" id="{B9F7B8EA-84BB-6DFA-0CED-29852470331C}"/>
              </a:ext>
            </a:extLst>
          </p:cNvPr>
          <p:cNvPicPr>
            <a:picLocks noChangeAspect="1"/>
          </p:cNvPicPr>
          <p:nvPr/>
        </p:nvPicPr>
        <p:blipFill>
          <a:blip r:embed="rId2"/>
          <a:stretch>
            <a:fillRect/>
          </a:stretch>
        </p:blipFill>
        <p:spPr>
          <a:xfrm>
            <a:off x="1874982" y="850677"/>
            <a:ext cx="9025273" cy="4301839"/>
          </a:xfrm>
          <a:prstGeom prst="rect">
            <a:avLst/>
          </a:prstGeom>
        </p:spPr>
      </p:pic>
    </p:spTree>
    <p:extLst>
      <p:ext uri="{BB962C8B-B14F-4D97-AF65-F5344CB8AC3E}">
        <p14:creationId xmlns:p14="http://schemas.microsoft.com/office/powerpoint/2010/main" val="25594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Waterfall Chart</a:t>
            </a:r>
            <a:endParaRPr lang="en-US" sz="1600" dirty="0"/>
          </a:p>
        </p:txBody>
      </p:sp>
      <p:pic>
        <p:nvPicPr>
          <p:cNvPr id="4" name="Picture 3">
            <a:extLst>
              <a:ext uri="{FF2B5EF4-FFF2-40B4-BE49-F238E27FC236}">
                <a16:creationId xmlns:a16="http://schemas.microsoft.com/office/drawing/2014/main" id="{2B319BA7-36D3-89B7-7D06-F5D4AD34C72D}"/>
              </a:ext>
            </a:extLst>
          </p:cNvPr>
          <p:cNvPicPr>
            <a:picLocks noChangeAspect="1"/>
          </p:cNvPicPr>
          <p:nvPr/>
        </p:nvPicPr>
        <p:blipFill>
          <a:blip r:embed="rId2"/>
          <a:stretch>
            <a:fillRect/>
          </a:stretch>
        </p:blipFill>
        <p:spPr>
          <a:xfrm>
            <a:off x="816797" y="739016"/>
            <a:ext cx="10964805" cy="4639322"/>
          </a:xfrm>
          <a:prstGeom prst="rect">
            <a:avLst/>
          </a:prstGeom>
        </p:spPr>
      </p:pic>
      <p:sp>
        <p:nvSpPr>
          <p:cNvPr id="8" name="TextBox 7">
            <a:extLst>
              <a:ext uri="{FF2B5EF4-FFF2-40B4-BE49-F238E27FC236}">
                <a16:creationId xmlns:a16="http://schemas.microsoft.com/office/drawing/2014/main" id="{4F084A53-82A1-6C1E-CC98-5B61FA30C475}"/>
              </a:ext>
            </a:extLst>
          </p:cNvPr>
          <p:cNvSpPr txBox="1"/>
          <p:nvPr/>
        </p:nvSpPr>
        <p:spPr>
          <a:xfrm>
            <a:off x="923636" y="4778173"/>
            <a:ext cx="6391563" cy="1200329"/>
          </a:xfrm>
          <a:prstGeom prst="rect">
            <a:avLst/>
          </a:prstGeom>
          <a:noFill/>
        </p:spPr>
        <p:txBody>
          <a:bodyPr wrap="square">
            <a:spAutoFit/>
          </a:bodyPr>
          <a:lstStyle/>
          <a:p>
            <a:pPr marL="342900" marR="0" lvl="0" indent="-342900" rtl="0">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In data analysis and visualization, </a:t>
            </a:r>
            <a:r>
              <a:rPr lang="en-US" sz="1800" b="1" dirty="0">
                <a:effectLst/>
                <a:latin typeface="Arial" panose="020B0604020202020204" pitchFamily="34" charset="0"/>
                <a:ea typeface="Calibri" panose="020F0502020204030204" pitchFamily="34" charset="0"/>
                <a:cs typeface="Arial" panose="020B0604020202020204" pitchFamily="34" charset="0"/>
              </a:rPr>
              <a:t>cumulative effects</a:t>
            </a:r>
            <a:r>
              <a:rPr lang="en-US" sz="1800" dirty="0">
                <a:effectLst/>
                <a:latin typeface="Arial" panose="020B0604020202020204" pitchFamily="34" charset="0"/>
                <a:ea typeface="Calibri" panose="020F0502020204030204" pitchFamily="34" charset="0"/>
                <a:cs typeface="Arial" panose="020B0604020202020204" pitchFamily="34" charset="0"/>
              </a:rPr>
              <a:t> refer to </a:t>
            </a:r>
            <a:r>
              <a:rPr lang="en-US" sz="1800" b="1" dirty="0">
                <a:effectLst/>
                <a:latin typeface="Arial" panose="020B0604020202020204" pitchFamily="34" charset="0"/>
                <a:ea typeface="Calibri" panose="020F0502020204030204" pitchFamily="34" charset="0"/>
                <a:cs typeface="Arial" panose="020B0604020202020204" pitchFamily="34" charset="0"/>
              </a:rPr>
              <a:t>how an initial value is affected by a series of positive or negative sequential factors, events, or changes over time</a:t>
            </a:r>
            <a:r>
              <a:rPr lang="en-US" sz="1800" dirty="0">
                <a:effectLst/>
                <a:latin typeface="Arial" panose="020B060402020202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374007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Waterfall Chart</a:t>
            </a:r>
            <a:endParaRPr lang="en-US" sz="1600" dirty="0"/>
          </a:p>
        </p:txBody>
      </p:sp>
      <p:pic>
        <p:nvPicPr>
          <p:cNvPr id="5" name="Picture 4">
            <a:extLst>
              <a:ext uri="{FF2B5EF4-FFF2-40B4-BE49-F238E27FC236}">
                <a16:creationId xmlns:a16="http://schemas.microsoft.com/office/drawing/2014/main" id="{2559B642-894D-76D6-3F87-D209C4F92781}"/>
              </a:ext>
            </a:extLst>
          </p:cNvPr>
          <p:cNvPicPr>
            <a:picLocks noChangeAspect="1"/>
          </p:cNvPicPr>
          <p:nvPr/>
        </p:nvPicPr>
        <p:blipFill>
          <a:blip r:embed="rId2"/>
          <a:stretch>
            <a:fillRect/>
          </a:stretch>
        </p:blipFill>
        <p:spPr>
          <a:xfrm>
            <a:off x="1394756" y="837838"/>
            <a:ext cx="9402487" cy="5182323"/>
          </a:xfrm>
          <a:prstGeom prst="rect">
            <a:avLst/>
          </a:prstGeom>
        </p:spPr>
      </p:pic>
      <p:sp>
        <p:nvSpPr>
          <p:cNvPr id="6" name="Rectangle 5">
            <a:extLst>
              <a:ext uri="{FF2B5EF4-FFF2-40B4-BE49-F238E27FC236}">
                <a16:creationId xmlns:a16="http://schemas.microsoft.com/office/drawing/2014/main" id="{28E53248-1B7A-09FD-ECF0-499AC423DB5B}"/>
              </a:ext>
            </a:extLst>
          </p:cNvPr>
          <p:cNvSpPr/>
          <p:nvPr/>
        </p:nvSpPr>
        <p:spPr>
          <a:xfrm>
            <a:off x="0" y="758488"/>
            <a:ext cx="1415708" cy="523220"/>
          </a:xfrm>
          <a:prstGeom prst="rect">
            <a:avLst/>
          </a:prstGeom>
          <a:noFill/>
        </p:spPr>
        <p:txBody>
          <a:bodyPr wrap="none" lIns="91440" tIns="45720" rIns="91440" bIns="45720">
            <a:spAutoFit/>
          </a:bodyPr>
          <a:lstStyle/>
          <a:p>
            <a:pPr algn="ctr"/>
            <a:r>
              <a:rPr lang="en-US" sz="2800" b="0" cap="none" spc="0" dirty="0">
                <a:ln w="0"/>
                <a:solidFill>
                  <a:schemeClr val="accent1"/>
                </a:solidFill>
                <a:effectLst>
                  <a:outerShdw blurRad="38100" dist="25400" dir="5400000" algn="ctr" rotWithShape="0">
                    <a:srgbClr val="6E747A">
                      <a:alpha val="43000"/>
                    </a:srgbClr>
                  </a:outerShdw>
                </a:effectLst>
              </a:rPr>
              <a:t>Example</a:t>
            </a:r>
          </a:p>
        </p:txBody>
      </p:sp>
      <p:pic>
        <p:nvPicPr>
          <p:cNvPr id="9" name="Picture 8">
            <a:extLst>
              <a:ext uri="{FF2B5EF4-FFF2-40B4-BE49-F238E27FC236}">
                <a16:creationId xmlns:a16="http://schemas.microsoft.com/office/drawing/2014/main" id="{8304B2D9-81C1-5F07-BDE3-E6928123C3B6}"/>
              </a:ext>
            </a:extLst>
          </p:cNvPr>
          <p:cNvPicPr>
            <a:picLocks noChangeAspect="1"/>
          </p:cNvPicPr>
          <p:nvPr/>
        </p:nvPicPr>
        <p:blipFill>
          <a:blip r:embed="rId3"/>
          <a:stretch>
            <a:fillRect/>
          </a:stretch>
        </p:blipFill>
        <p:spPr>
          <a:xfrm>
            <a:off x="1528125" y="904522"/>
            <a:ext cx="9135750" cy="5048955"/>
          </a:xfrm>
          <a:prstGeom prst="rect">
            <a:avLst/>
          </a:prstGeom>
        </p:spPr>
      </p:pic>
      <p:pic>
        <p:nvPicPr>
          <p:cNvPr id="11" name="Picture 10">
            <a:extLst>
              <a:ext uri="{FF2B5EF4-FFF2-40B4-BE49-F238E27FC236}">
                <a16:creationId xmlns:a16="http://schemas.microsoft.com/office/drawing/2014/main" id="{AA18AA9A-CDD1-DADD-0ED0-0F94D8871168}"/>
              </a:ext>
            </a:extLst>
          </p:cNvPr>
          <p:cNvPicPr>
            <a:picLocks noChangeAspect="1"/>
          </p:cNvPicPr>
          <p:nvPr/>
        </p:nvPicPr>
        <p:blipFill>
          <a:blip r:embed="rId4"/>
          <a:stretch>
            <a:fillRect/>
          </a:stretch>
        </p:blipFill>
        <p:spPr>
          <a:xfrm>
            <a:off x="1490019" y="909286"/>
            <a:ext cx="9211961" cy="5039428"/>
          </a:xfrm>
          <a:prstGeom prst="rect">
            <a:avLst/>
          </a:prstGeom>
        </p:spPr>
      </p:pic>
    </p:spTree>
    <p:extLst>
      <p:ext uri="{BB962C8B-B14F-4D97-AF65-F5344CB8AC3E}">
        <p14:creationId xmlns:p14="http://schemas.microsoft.com/office/powerpoint/2010/main" val="112446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F9DDA96-7D03-472B-1462-59CEC4306AB6}"/>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Combo Chart</a:t>
            </a:r>
            <a:endParaRPr lang="en-US" sz="1600" dirty="0"/>
          </a:p>
        </p:txBody>
      </p:sp>
      <p:pic>
        <p:nvPicPr>
          <p:cNvPr id="6" name="Picture 5">
            <a:extLst>
              <a:ext uri="{FF2B5EF4-FFF2-40B4-BE49-F238E27FC236}">
                <a16:creationId xmlns:a16="http://schemas.microsoft.com/office/drawing/2014/main" id="{30894D81-2244-D898-3593-844539A5F498}"/>
              </a:ext>
            </a:extLst>
          </p:cNvPr>
          <p:cNvPicPr>
            <a:picLocks noChangeAspect="1"/>
          </p:cNvPicPr>
          <p:nvPr/>
        </p:nvPicPr>
        <p:blipFill>
          <a:blip r:embed="rId2"/>
          <a:stretch>
            <a:fillRect/>
          </a:stretch>
        </p:blipFill>
        <p:spPr>
          <a:xfrm>
            <a:off x="1661493" y="937865"/>
            <a:ext cx="8869013" cy="4982270"/>
          </a:xfrm>
          <a:prstGeom prst="rect">
            <a:avLst/>
          </a:prstGeom>
        </p:spPr>
      </p:pic>
    </p:spTree>
    <p:extLst>
      <p:ext uri="{BB962C8B-B14F-4D97-AF65-F5344CB8AC3E}">
        <p14:creationId xmlns:p14="http://schemas.microsoft.com/office/powerpoint/2010/main" val="339705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Waterfall Chart</a:t>
            </a:r>
            <a:endParaRPr lang="en-US" sz="1600" dirty="0"/>
          </a:p>
        </p:txBody>
      </p:sp>
      <p:pic>
        <p:nvPicPr>
          <p:cNvPr id="7" name="Picture 6">
            <a:extLst>
              <a:ext uri="{FF2B5EF4-FFF2-40B4-BE49-F238E27FC236}">
                <a16:creationId xmlns:a16="http://schemas.microsoft.com/office/drawing/2014/main" id="{83C5F34C-DC6C-A979-B9FA-D0A3D0A4050B}"/>
              </a:ext>
            </a:extLst>
          </p:cNvPr>
          <p:cNvPicPr>
            <a:picLocks noChangeAspect="1"/>
          </p:cNvPicPr>
          <p:nvPr/>
        </p:nvPicPr>
        <p:blipFill>
          <a:blip r:embed="rId2"/>
          <a:stretch>
            <a:fillRect/>
          </a:stretch>
        </p:blipFill>
        <p:spPr>
          <a:xfrm>
            <a:off x="781836" y="1190494"/>
            <a:ext cx="8373644" cy="4677428"/>
          </a:xfrm>
          <a:prstGeom prst="rect">
            <a:avLst/>
          </a:prstGeom>
        </p:spPr>
      </p:pic>
      <p:pic>
        <p:nvPicPr>
          <p:cNvPr id="10" name="Picture 9">
            <a:extLst>
              <a:ext uri="{FF2B5EF4-FFF2-40B4-BE49-F238E27FC236}">
                <a16:creationId xmlns:a16="http://schemas.microsoft.com/office/drawing/2014/main" id="{9EB8C234-9165-9D2D-99D2-3B01D071FA2C}"/>
              </a:ext>
            </a:extLst>
          </p:cNvPr>
          <p:cNvPicPr>
            <a:picLocks noChangeAspect="1"/>
          </p:cNvPicPr>
          <p:nvPr/>
        </p:nvPicPr>
        <p:blipFill>
          <a:blip r:embed="rId3"/>
          <a:stretch>
            <a:fillRect/>
          </a:stretch>
        </p:blipFill>
        <p:spPr>
          <a:xfrm>
            <a:off x="9790688" y="1678609"/>
            <a:ext cx="2046408" cy="3695572"/>
          </a:xfrm>
          <a:prstGeom prst="rect">
            <a:avLst/>
          </a:prstGeom>
        </p:spPr>
      </p:pic>
      <p:sp>
        <p:nvSpPr>
          <p:cNvPr id="12" name="Rectangle 11">
            <a:extLst>
              <a:ext uri="{FF2B5EF4-FFF2-40B4-BE49-F238E27FC236}">
                <a16:creationId xmlns:a16="http://schemas.microsoft.com/office/drawing/2014/main" id="{F165BA7D-DFEE-081F-43FE-C4223EBA0374}"/>
              </a:ext>
            </a:extLst>
          </p:cNvPr>
          <p:cNvSpPr/>
          <p:nvPr/>
        </p:nvSpPr>
        <p:spPr>
          <a:xfrm>
            <a:off x="9806246" y="1729496"/>
            <a:ext cx="2039751" cy="66297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le 12">
            <a:extLst>
              <a:ext uri="{FF2B5EF4-FFF2-40B4-BE49-F238E27FC236}">
                <a16:creationId xmlns:a16="http://schemas.microsoft.com/office/drawing/2014/main" id="{9810565A-6F80-0A2F-CBC4-275246F1162C}"/>
              </a:ext>
            </a:extLst>
          </p:cNvPr>
          <p:cNvSpPr/>
          <p:nvPr/>
        </p:nvSpPr>
        <p:spPr>
          <a:xfrm>
            <a:off x="1716520" y="5336019"/>
            <a:ext cx="776159" cy="33148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Rectangle 14">
            <a:extLst>
              <a:ext uri="{FF2B5EF4-FFF2-40B4-BE49-F238E27FC236}">
                <a16:creationId xmlns:a16="http://schemas.microsoft.com/office/drawing/2014/main" id="{2B0EADCB-1D7E-0D0A-1BD1-4EDA79087A5D}"/>
              </a:ext>
            </a:extLst>
          </p:cNvPr>
          <p:cNvSpPr/>
          <p:nvPr/>
        </p:nvSpPr>
        <p:spPr>
          <a:xfrm>
            <a:off x="4574701" y="5374181"/>
            <a:ext cx="776159" cy="33148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Rectangle 15">
            <a:extLst>
              <a:ext uri="{FF2B5EF4-FFF2-40B4-BE49-F238E27FC236}">
                <a16:creationId xmlns:a16="http://schemas.microsoft.com/office/drawing/2014/main" id="{4BE19787-BFD0-CBF1-4EDD-247E5934F649}"/>
              </a:ext>
            </a:extLst>
          </p:cNvPr>
          <p:cNvSpPr/>
          <p:nvPr/>
        </p:nvSpPr>
        <p:spPr>
          <a:xfrm>
            <a:off x="7432882" y="5354285"/>
            <a:ext cx="776159" cy="33148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Rectangle 16">
            <a:extLst>
              <a:ext uri="{FF2B5EF4-FFF2-40B4-BE49-F238E27FC236}">
                <a16:creationId xmlns:a16="http://schemas.microsoft.com/office/drawing/2014/main" id="{1F5EE17E-3BFD-67E7-D5B0-30C7126FFC20}"/>
              </a:ext>
            </a:extLst>
          </p:cNvPr>
          <p:cNvSpPr/>
          <p:nvPr/>
        </p:nvSpPr>
        <p:spPr>
          <a:xfrm>
            <a:off x="9806247" y="2885592"/>
            <a:ext cx="2030850" cy="758487"/>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579717EF-AC57-7FA7-3F3D-8CE43770E31E}"/>
              </a:ext>
            </a:extLst>
          </p:cNvPr>
          <p:cNvSpPr/>
          <p:nvPr/>
        </p:nvSpPr>
        <p:spPr>
          <a:xfrm>
            <a:off x="5366418" y="1725277"/>
            <a:ext cx="2066464" cy="3980392"/>
          </a:xfrm>
          <a:prstGeom prst="rect">
            <a:avLst/>
          </a:prstGeom>
          <a:noFill/>
          <a:ln w="3810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Rectangle 18">
            <a:extLst>
              <a:ext uri="{FF2B5EF4-FFF2-40B4-BE49-F238E27FC236}">
                <a16:creationId xmlns:a16="http://schemas.microsoft.com/office/drawing/2014/main" id="{52BF4A58-0306-7DAA-706C-F460A1709637}"/>
              </a:ext>
            </a:extLst>
          </p:cNvPr>
          <p:cNvSpPr/>
          <p:nvPr/>
        </p:nvSpPr>
        <p:spPr>
          <a:xfrm>
            <a:off x="9815147" y="3720378"/>
            <a:ext cx="2030850" cy="758487"/>
          </a:xfrm>
          <a:prstGeom prst="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2" name="Arrow: Right 21">
            <a:extLst>
              <a:ext uri="{FF2B5EF4-FFF2-40B4-BE49-F238E27FC236}">
                <a16:creationId xmlns:a16="http://schemas.microsoft.com/office/drawing/2014/main" id="{6DDCE080-D4B6-A77D-F72F-B2DA4C006CBB}"/>
              </a:ext>
            </a:extLst>
          </p:cNvPr>
          <p:cNvSpPr/>
          <p:nvPr/>
        </p:nvSpPr>
        <p:spPr>
          <a:xfrm rot="8498163" flipV="1">
            <a:off x="8098450" y="1434712"/>
            <a:ext cx="715437" cy="346720"/>
          </a:xfrm>
          <a:prstGeom prs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742AD0F6-88CA-DD4F-50AC-FBA54409BD5D}"/>
              </a:ext>
            </a:extLst>
          </p:cNvPr>
          <p:cNvSpPr/>
          <p:nvPr/>
        </p:nvSpPr>
        <p:spPr>
          <a:xfrm rot="6973670" flipV="1">
            <a:off x="4785885" y="3363028"/>
            <a:ext cx="560129" cy="205738"/>
          </a:xfrm>
          <a:prstGeom prs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B3C88FC7-E441-F2DE-233F-0C41ED8EE4DE}"/>
              </a:ext>
            </a:extLst>
          </p:cNvPr>
          <p:cNvSpPr/>
          <p:nvPr/>
        </p:nvSpPr>
        <p:spPr>
          <a:xfrm rot="6973670" flipV="1">
            <a:off x="1934385" y="4801144"/>
            <a:ext cx="560129" cy="205738"/>
          </a:xfrm>
          <a:prstGeom prs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4946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500"/>
                            </p:stCondLst>
                            <p:childTnLst>
                              <p:par>
                                <p:cTn id="45" presetID="2" presetClass="entr" presetSubtype="3"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1+#ppt_w/2"/>
                                          </p:val>
                                        </p:tav>
                                        <p:tav tm="100000">
                                          <p:val>
                                            <p:strVal val="#ppt_x"/>
                                          </p:val>
                                        </p:tav>
                                      </p:tavLst>
                                    </p:anim>
                                    <p:anim calcmode="lin" valueType="num">
                                      <p:cBhvr additive="base">
                                        <p:cTn id="48" dur="500" fill="hold"/>
                                        <p:tgtEl>
                                          <p:spTgt spid="22"/>
                                        </p:tgtEl>
                                        <p:attrNameLst>
                                          <p:attrName>ppt_y</p:attrName>
                                        </p:attrNameLst>
                                      </p:cBhvr>
                                      <p:tavLst>
                                        <p:tav tm="0">
                                          <p:val>
                                            <p:strVal val="0-#ppt_h/2"/>
                                          </p:val>
                                        </p:tav>
                                        <p:tav tm="100000">
                                          <p:val>
                                            <p:strVal val="#ppt_y"/>
                                          </p:val>
                                        </p:tav>
                                      </p:tavLst>
                                    </p:anim>
                                  </p:childTnLst>
                                </p:cTn>
                              </p:par>
                            </p:childTnLst>
                          </p:cTn>
                        </p:par>
                        <p:par>
                          <p:cTn id="49" fill="hold">
                            <p:stCondLst>
                              <p:cond delay="1000"/>
                            </p:stCondLst>
                            <p:childTnLst>
                              <p:par>
                                <p:cTn id="50" presetID="2" presetClass="entr" presetSubtype="3"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1+#ppt_w/2"/>
                                          </p:val>
                                        </p:tav>
                                        <p:tav tm="100000">
                                          <p:val>
                                            <p:strVal val="#ppt_x"/>
                                          </p:val>
                                        </p:tav>
                                      </p:tavLst>
                                    </p:anim>
                                    <p:anim calcmode="lin" valueType="num">
                                      <p:cBhvr additive="base">
                                        <p:cTn id="53" dur="500" fill="hold"/>
                                        <p:tgtEl>
                                          <p:spTgt spid="23"/>
                                        </p:tgtEl>
                                        <p:attrNameLst>
                                          <p:attrName>ppt_y</p:attrName>
                                        </p:attrNameLst>
                                      </p:cBhvr>
                                      <p:tavLst>
                                        <p:tav tm="0">
                                          <p:val>
                                            <p:strVal val="0-#ppt_h/2"/>
                                          </p:val>
                                        </p:tav>
                                        <p:tav tm="100000">
                                          <p:val>
                                            <p:strVal val="#ppt_y"/>
                                          </p:val>
                                        </p:tav>
                                      </p:tavLst>
                                    </p:anim>
                                  </p:childTnLst>
                                </p:cTn>
                              </p:par>
                            </p:childTnLst>
                          </p:cTn>
                        </p:par>
                        <p:par>
                          <p:cTn id="54" fill="hold">
                            <p:stCondLst>
                              <p:cond delay="1500"/>
                            </p:stCondLst>
                            <p:childTnLst>
                              <p:par>
                                <p:cTn id="55" presetID="2" presetClass="entr" presetSubtype="3"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1+#ppt_w/2"/>
                                          </p:val>
                                        </p:tav>
                                        <p:tav tm="100000">
                                          <p:val>
                                            <p:strVal val="#ppt_x"/>
                                          </p:val>
                                        </p:tav>
                                      </p:tavLst>
                                    </p:anim>
                                    <p:anim calcmode="lin" valueType="num">
                                      <p:cBhvr additive="base">
                                        <p:cTn id="58"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17" grpId="0" animBg="1"/>
      <p:bldP spid="18" grpId="0" animBg="1"/>
      <p:bldP spid="19" grpId="0" animBg="1"/>
      <p:bldP spid="22" grpId="0" animBg="1"/>
      <p:bldP spid="23" grpId="0" animBg="1"/>
      <p:bldP spid="2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Waterfall Chart</a:t>
            </a:r>
            <a:endParaRPr lang="en-US" sz="1600" dirty="0"/>
          </a:p>
        </p:txBody>
      </p:sp>
      <p:pic>
        <p:nvPicPr>
          <p:cNvPr id="4" name="Picture 3">
            <a:extLst>
              <a:ext uri="{FF2B5EF4-FFF2-40B4-BE49-F238E27FC236}">
                <a16:creationId xmlns:a16="http://schemas.microsoft.com/office/drawing/2014/main" id="{3ECE8367-6FFF-18A1-6075-0AFA86ECB4A6}"/>
              </a:ext>
            </a:extLst>
          </p:cNvPr>
          <p:cNvPicPr>
            <a:picLocks noChangeAspect="1"/>
          </p:cNvPicPr>
          <p:nvPr/>
        </p:nvPicPr>
        <p:blipFill>
          <a:blip r:embed="rId2"/>
          <a:stretch>
            <a:fillRect/>
          </a:stretch>
        </p:blipFill>
        <p:spPr>
          <a:xfrm>
            <a:off x="2080652" y="972606"/>
            <a:ext cx="8030696" cy="4486901"/>
          </a:xfrm>
          <a:prstGeom prst="rect">
            <a:avLst/>
          </a:prstGeom>
        </p:spPr>
      </p:pic>
    </p:spTree>
    <p:extLst>
      <p:ext uri="{BB962C8B-B14F-4D97-AF65-F5344CB8AC3E}">
        <p14:creationId xmlns:p14="http://schemas.microsoft.com/office/powerpoint/2010/main" val="382705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Waterfall Chart</a:t>
            </a:r>
            <a:endParaRPr lang="en-US" sz="1600" dirty="0"/>
          </a:p>
        </p:txBody>
      </p:sp>
      <p:pic>
        <p:nvPicPr>
          <p:cNvPr id="5" name="Picture 4">
            <a:extLst>
              <a:ext uri="{FF2B5EF4-FFF2-40B4-BE49-F238E27FC236}">
                <a16:creationId xmlns:a16="http://schemas.microsoft.com/office/drawing/2014/main" id="{731E009D-3EB4-AB0B-594D-2B7E4B67C1D4}"/>
              </a:ext>
            </a:extLst>
          </p:cNvPr>
          <p:cNvPicPr>
            <a:picLocks noChangeAspect="1"/>
          </p:cNvPicPr>
          <p:nvPr/>
        </p:nvPicPr>
        <p:blipFill>
          <a:blip r:embed="rId2"/>
          <a:stretch>
            <a:fillRect/>
          </a:stretch>
        </p:blipFill>
        <p:spPr>
          <a:xfrm>
            <a:off x="1106622" y="1180786"/>
            <a:ext cx="8049748" cy="4496427"/>
          </a:xfrm>
          <a:prstGeom prst="rect">
            <a:avLst/>
          </a:prstGeom>
        </p:spPr>
      </p:pic>
      <p:sp>
        <p:nvSpPr>
          <p:cNvPr id="7" name="TextBox 6">
            <a:extLst>
              <a:ext uri="{FF2B5EF4-FFF2-40B4-BE49-F238E27FC236}">
                <a16:creationId xmlns:a16="http://schemas.microsoft.com/office/drawing/2014/main" id="{7FB79B1D-09FF-F86D-F4F7-78DA78672CA4}"/>
              </a:ext>
            </a:extLst>
          </p:cNvPr>
          <p:cNvSpPr txBox="1"/>
          <p:nvPr/>
        </p:nvSpPr>
        <p:spPr>
          <a:xfrm>
            <a:off x="9870354" y="1362205"/>
            <a:ext cx="1866534" cy="1631216"/>
          </a:xfrm>
          <a:prstGeom prst="rect">
            <a:avLst/>
          </a:prstGeom>
          <a:noFill/>
        </p:spPr>
        <p:txBody>
          <a:bodyPr wrap="square">
            <a:spAutoFit/>
          </a:bodyPr>
          <a:lstStyle/>
          <a:p>
            <a:r>
              <a:rPr lang="en-US" sz="2000" dirty="0"/>
              <a:t>Unlike ribbon charts, </a:t>
            </a:r>
            <a:r>
              <a:rPr lang="en-US" sz="2000" b="1" dirty="0">
                <a:solidFill>
                  <a:srgbClr val="FF0000"/>
                </a:solidFill>
              </a:rPr>
              <a:t>Break Down  field </a:t>
            </a:r>
            <a:r>
              <a:rPr lang="en-US" sz="2000" dirty="0"/>
              <a:t>is optional in waterfall charts.</a:t>
            </a:r>
          </a:p>
        </p:txBody>
      </p:sp>
      <p:cxnSp>
        <p:nvCxnSpPr>
          <p:cNvPr id="9" name="Straight Connector 8">
            <a:extLst>
              <a:ext uri="{FF2B5EF4-FFF2-40B4-BE49-F238E27FC236}">
                <a16:creationId xmlns:a16="http://schemas.microsoft.com/office/drawing/2014/main" id="{6765CBF9-A4E0-077C-90F4-BD300AAB8965}"/>
              </a:ext>
            </a:extLst>
          </p:cNvPr>
          <p:cNvCxnSpPr/>
          <p:nvPr/>
        </p:nvCxnSpPr>
        <p:spPr>
          <a:xfrm>
            <a:off x="9569885" y="1362205"/>
            <a:ext cx="0" cy="1631216"/>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44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5476D-7D3B-387C-5F35-4D39B216BA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7C4447-EFBF-874E-20F4-76913827C9CA}"/>
              </a:ext>
            </a:extLst>
          </p:cNvPr>
          <p:cNvPicPr>
            <a:picLocks noChangeAspect="1"/>
          </p:cNvPicPr>
          <p:nvPr/>
        </p:nvPicPr>
        <p:blipFill>
          <a:blip r:embed="rId2"/>
          <a:stretch>
            <a:fillRect/>
          </a:stretch>
        </p:blipFill>
        <p:spPr>
          <a:xfrm>
            <a:off x="6830291" y="2663178"/>
            <a:ext cx="4788730" cy="3137878"/>
          </a:xfrm>
          <a:prstGeom prst="rect">
            <a:avLst/>
          </a:prstGeom>
        </p:spPr>
      </p:pic>
      <p:sp>
        <p:nvSpPr>
          <p:cNvPr id="4" name="Title 1">
            <a:extLst>
              <a:ext uri="{FF2B5EF4-FFF2-40B4-BE49-F238E27FC236}">
                <a16:creationId xmlns:a16="http://schemas.microsoft.com/office/drawing/2014/main" id="{6DDB40C9-64AF-F81B-8298-507E730C622E}"/>
              </a:ext>
            </a:extLst>
          </p:cNvPr>
          <p:cNvSpPr txBox="1">
            <a:spLocks/>
          </p:cNvSpPr>
          <p:nvPr/>
        </p:nvSpPr>
        <p:spPr>
          <a:xfrm>
            <a:off x="955519" y="661529"/>
            <a:ext cx="10280962" cy="21111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Exercise </a:t>
            </a:r>
            <a:r>
              <a:rPr lang="en-US" altLang="en-US" b="1" dirty="0">
                <a:solidFill>
                  <a:srgbClr val="FF0000"/>
                </a:solidFill>
                <a:latin typeface="Arial Black" panose="020B0A04020102020204" pitchFamily="34" charset="0"/>
                <a:cs typeface="Times New Roman" panose="02020603050405020304" pitchFamily="18" charset="0"/>
              </a:rPr>
              <a:t>17</a:t>
            </a: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a:t>
            </a:r>
          </a:p>
          <a:p>
            <a:pPr lvl="0"/>
            <a:r>
              <a:rPr lang="en-US" altLang="en-US" b="1" dirty="0">
                <a:solidFill>
                  <a:srgbClr val="FF0000"/>
                </a:solidFill>
                <a:latin typeface="Arial Black" panose="020B0A04020102020204" pitchFamily="34" charset="0"/>
              </a:rPr>
              <a:t>Create Waterfall Chart</a:t>
            </a:r>
            <a:endPar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mj-cs"/>
            </a:endParaRPr>
          </a:p>
        </p:txBody>
      </p:sp>
    </p:spTree>
    <p:extLst>
      <p:ext uri="{BB962C8B-B14F-4D97-AF65-F5344CB8AC3E}">
        <p14:creationId xmlns:p14="http://schemas.microsoft.com/office/powerpoint/2010/main" val="997542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093265"/>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Which of the following scenarios is best suited to using a waterfall chart in Microsoft Power BI?</a:t>
            </a:r>
          </a:p>
          <a:p>
            <a:pPr lvl="1"/>
            <a:r>
              <a:rPr lang="en-US" dirty="0">
                <a:solidFill>
                  <a:srgbClr val="333333"/>
                </a:solidFill>
                <a:effectLst/>
                <a:latin typeface="Arial" panose="020B0604020202020204" pitchFamily="34" charset="0"/>
                <a:ea typeface="Times New Roman" panose="02020603050405020304" pitchFamily="18" charset="0"/>
              </a:rPr>
              <a:t>A.	To compare numerical data points across different categories</a:t>
            </a:r>
          </a:p>
          <a:p>
            <a:pPr lvl="1"/>
            <a:r>
              <a:rPr lang="en-US" dirty="0">
                <a:solidFill>
                  <a:srgbClr val="333333"/>
                </a:solidFill>
                <a:effectLst/>
                <a:latin typeface="Arial" panose="020B0604020202020204" pitchFamily="34" charset="0"/>
                <a:ea typeface="Times New Roman" panose="02020603050405020304" pitchFamily="18" charset="0"/>
              </a:rPr>
              <a:t>B.	To track a single metric over time and identify trends</a:t>
            </a:r>
          </a:p>
          <a:p>
            <a:pPr lvl="1"/>
            <a:r>
              <a:rPr lang="en-US" dirty="0">
                <a:solidFill>
                  <a:srgbClr val="333333"/>
                </a:solidFill>
                <a:effectLst/>
                <a:latin typeface="Arial" panose="020B0604020202020204" pitchFamily="34" charset="0"/>
                <a:ea typeface="Times New Roman" panose="02020603050405020304" pitchFamily="18" charset="0"/>
              </a:rPr>
              <a:t>C.	To track the changes in sales ranking of different product categories over time</a:t>
            </a:r>
          </a:p>
          <a:p>
            <a:pPr lvl="1"/>
            <a:r>
              <a:rPr lang="en-US" dirty="0">
                <a:solidFill>
                  <a:srgbClr val="333333"/>
                </a:solidFill>
                <a:effectLst/>
                <a:latin typeface="Arial" panose="020B0604020202020204" pitchFamily="34" charset="0"/>
                <a:ea typeface="Times New Roman" panose="02020603050405020304" pitchFamily="18" charset="0"/>
              </a:rPr>
              <a:t>D.	To analyze the cumulative impact of financial factors on net income</a:t>
            </a:r>
          </a:p>
        </p:txBody>
      </p:sp>
    </p:spTree>
    <p:extLst>
      <p:ext uri="{BB962C8B-B14F-4D97-AF65-F5344CB8AC3E}">
        <p14:creationId xmlns:p14="http://schemas.microsoft.com/office/powerpoint/2010/main" val="129659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093265"/>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Which of the following scenarios is best suited to using a waterfall chart in Microsoft Power BI?</a:t>
            </a:r>
          </a:p>
          <a:p>
            <a:pPr lvl="1"/>
            <a:r>
              <a:rPr lang="en-US" dirty="0">
                <a:solidFill>
                  <a:srgbClr val="333333"/>
                </a:solidFill>
                <a:effectLst/>
                <a:latin typeface="Arial" panose="020B0604020202020204" pitchFamily="34" charset="0"/>
                <a:ea typeface="Times New Roman" panose="02020603050405020304" pitchFamily="18" charset="0"/>
              </a:rPr>
              <a:t>A.	To compare numerical data points across different categories</a:t>
            </a:r>
          </a:p>
          <a:p>
            <a:pPr lvl="1"/>
            <a:r>
              <a:rPr lang="en-US" dirty="0">
                <a:solidFill>
                  <a:srgbClr val="333333"/>
                </a:solidFill>
                <a:effectLst/>
                <a:latin typeface="Arial" panose="020B0604020202020204" pitchFamily="34" charset="0"/>
                <a:ea typeface="Times New Roman" panose="02020603050405020304" pitchFamily="18" charset="0"/>
              </a:rPr>
              <a:t>B.	To track a single metric over time and identify trends</a:t>
            </a:r>
          </a:p>
          <a:p>
            <a:pPr lvl="1"/>
            <a:r>
              <a:rPr lang="en-US" dirty="0">
                <a:solidFill>
                  <a:srgbClr val="333333"/>
                </a:solidFill>
                <a:effectLst/>
                <a:latin typeface="Arial" panose="020B0604020202020204" pitchFamily="34" charset="0"/>
                <a:ea typeface="Times New Roman" panose="02020603050405020304" pitchFamily="18" charset="0"/>
              </a:rPr>
              <a:t>C.	To track the changes in sales ranking of different product categories over time</a:t>
            </a:r>
          </a:p>
          <a:p>
            <a:pPr lvl="1"/>
            <a:r>
              <a:rPr lang="en-US" dirty="0">
                <a:solidFill>
                  <a:srgbClr val="333333"/>
                </a:solidFill>
                <a:effectLst/>
                <a:latin typeface="Arial" panose="020B0604020202020204" pitchFamily="34" charset="0"/>
                <a:ea typeface="Times New Roman" panose="02020603050405020304" pitchFamily="18" charset="0"/>
              </a:rPr>
              <a:t>D.	</a:t>
            </a:r>
            <a:r>
              <a:rPr lang="en-US" dirty="0">
                <a:solidFill>
                  <a:srgbClr val="333333"/>
                </a:solidFill>
                <a:effectLst/>
                <a:highlight>
                  <a:srgbClr val="00FF00"/>
                </a:highlight>
                <a:latin typeface="Arial" panose="020B0604020202020204" pitchFamily="34" charset="0"/>
                <a:ea typeface="Times New Roman" panose="02020603050405020304" pitchFamily="18" charset="0"/>
              </a:rPr>
              <a:t>To analyze the cumulative impact of financial factors on net income</a:t>
            </a:r>
          </a:p>
        </p:txBody>
      </p:sp>
      <p:pic>
        <p:nvPicPr>
          <p:cNvPr id="3" name="Picture 2">
            <a:extLst>
              <a:ext uri="{FF2B5EF4-FFF2-40B4-BE49-F238E27FC236}">
                <a16:creationId xmlns:a16="http://schemas.microsoft.com/office/drawing/2014/main" id="{7FF83578-F837-22B5-BE78-241559160D74}"/>
              </a:ext>
            </a:extLst>
          </p:cNvPr>
          <p:cNvPicPr>
            <a:picLocks noChangeAspect="1"/>
          </p:cNvPicPr>
          <p:nvPr/>
        </p:nvPicPr>
        <p:blipFill>
          <a:blip r:embed="rId2"/>
          <a:stretch>
            <a:fillRect/>
          </a:stretch>
        </p:blipFill>
        <p:spPr>
          <a:xfrm>
            <a:off x="1749831" y="4111949"/>
            <a:ext cx="9802624" cy="898462"/>
          </a:xfrm>
          <a:prstGeom prst="rect">
            <a:avLst/>
          </a:prstGeom>
        </p:spPr>
      </p:pic>
    </p:spTree>
    <p:extLst>
      <p:ext uri="{BB962C8B-B14F-4D97-AF65-F5344CB8AC3E}">
        <p14:creationId xmlns:p14="http://schemas.microsoft.com/office/powerpoint/2010/main" val="368871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chemeClr val="accent6">
              <a:lumMod val="50000"/>
            </a:schemeClr>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7</a:t>
            </a: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1136466" y="2877748"/>
            <a:ext cx="6683589" cy="584775"/>
          </a:xfrm>
          <a:prstGeom prst="rect">
            <a:avLst/>
          </a:prstGeom>
          <a:noFill/>
        </p:spPr>
        <p:txBody>
          <a:bodyPr wrap="square" rtlCol="0">
            <a:spAutoFit/>
          </a:bodyPr>
          <a:lstStyle/>
          <a:p>
            <a:pPr lvl="0" defTabSz="914400">
              <a:defRPr/>
            </a:pPr>
            <a:r>
              <a:rPr lang="en-US" sz="3200" b="1" dirty="0">
                <a:solidFill>
                  <a:prstClr val="white"/>
                </a:solidFill>
                <a:latin typeface="Open Sans" panose="020B0606030504020204" pitchFamily="34" charset="0"/>
                <a:ea typeface="Open Sans" panose="020B0606030504020204" pitchFamily="34" charset="0"/>
                <a:cs typeface="Open Sans" panose="020B0606030504020204" pitchFamily="34" charset="0"/>
              </a:rPr>
              <a:t>Scatter Chart</a:t>
            </a:r>
          </a:p>
        </p:txBody>
      </p:sp>
    </p:spTree>
    <p:extLst>
      <p:ext uri="{BB962C8B-B14F-4D97-AF65-F5344CB8AC3E}">
        <p14:creationId xmlns:p14="http://schemas.microsoft.com/office/powerpoint/2010/main" val="132997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Scatter Chart</a:t>
            </a:r>
            <a:endParaRPr lang="en-US" sz="1600" dirty="0"/>
          </a:p>
        </p:txBody>
      </p:sp>
      <p:pic>
        <p:nvPicPr>
          <p:cNvPr id="5" name="Picture 4">
            <a:extLst>
              <a:ext uri="{FF2B5EF4-FFF2-40B4-BE49-F238E27FC236}">
                <a16:creationId xmlns:a16="http://schemas.microsoft.com/office/drawing/2014/main" id="{0E284290-936E-73A0-F28C-91A3CE7BF029}"/>
              </a:ext>
            </a:extLst>
          </p:cNvPr>
          <p:cNvPicPr>
            <a:picLocks noChangeAspect="1"/>
          </p:cNvPicPr>
          <p:nvPr/>
        </p:nvPicPr>
        <p:blipFill>
          <a:blip r:embed="rId2"/>
          <a:stretch>
            <a:fillRect/>
          </a:stretch>
        </p:blipFill>
        <p:spPr>
          <a:xfrm>
            <a:off x="861282" y="1176023"/>
            <a:ext cx="10469436" cy="4505954"/>
          </a:xfrm>
          <a:prstGeom prst="rect">
            <a:avLst/>
          </a:prstGeom>
        </p:spPr>
      </p:pic>
    </p:spTree>
    <p:extLst>
      <p:ext uri="{BB962C8B-B14F-4D97-AF65-F5344CB8AC3E}">
        <p14:creationId xmlns:p14="http://schemas.microsoft.com/office/powerpoint/2010/main" val="129961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Scatter Chart</a:t>
            </a:r>
            <a:endParaRPr lang="en-US" sz="1600" dirty="0"/>
          </a:p>
        </p:txBody>
      </p:sp>
      <p:pic>
        <p:nvPicPr>
          <p:cNvPr id="4" name="Picture 3">
            <a:extLst>
              <a:ext uri="{FF2B5EF4-FFF2-40B4-BE49-F238E27FC236}">
                <a16:creationId xmlns:a16="http://schemas.microsoft.com/office/drawing/2014/main" id="{56DD2600-FAD4-D8D4-8864-0629D6D14A75}"/>
              </a:ext>
            </a:extLst>
          </p:cNvPr>
          <p:cNvPicPr>
            <a:picLocks noChangeAspect="1"/>
          </p:cNvPicPr>
          <p:nvPr/>
        </p:nvPicPr>
        <p:blipFill>
          <a:blip r:embed="rId2"/>
          <a:stretch>
            <a:fillRect/>
          </a:stretch>
        </p:blipFill>
        <p:spPr>
          <a:xfrm>
            <a:off x="1423358" y="845348"/>
            <a:ext cx="9791526" cy="4827822"/>
          </a:xfrm>
          <a:prstGeom prst="rect">
            <a:avLst/>
          </a:prstGeom>
        </p:spPr>
      </p:pic>
    </p:spTree>
    <p:extLst>
      <p:ext uri="{BB962C8B-B14F-4D97-AF65-F5344CB8AC3E}">
        <p14:creationId xmlns:p14="http://schemas.microsoft.com/office/powerpoint/2010/main" val="63241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Scatter Chart</a:t>
            </a:r>
            <a:endParaRPr lang="en-US" sz="1600" dirty="0"/>
          </a:p>
        </p:txBody>
      </p:sp>
      <p:pic>
        <p:nvPicPr>
          <p:cNvPr id="4" name="Picture 3">
            <a:extLst>
              <a:ext uri="{FF2B5EF4-FFF2-40B4-BE49-F238E27FC236}">
                <a16:creationId xmlns:a16="http://schemas.microsoft.com/office/drawing/2014/main" id="{85C4B5B6-4147-A686-D9EF-10C8726A60D4}"/>
              </a:ext>
            </a:extLst>
          </p:cNvPr>
          <p:cNvPicPr>
            <a:picLocks noChangeAspect="1"/>
          </p:cNvPicPr>
          <p:nvPr/>
        </p:nvPicPr>
        <p:blipFill>
          <a:blip r:embed="rId2"/>
          <a:stretch>
            <a:fillRect/>
          </a:stretch>
        </p:blipFill>
        <p:spPr>
          <a:xfrm>
            <a:off x="5976901" y="1044236"/>
            <a:ext cx="4798862" cy="4631946"/>
          </a:xfrm>
          <a:prstGeom prst="rect">
            <a:avLst/>
          </a:prstGeom>
        </p:spPr>
      </p:pic>
      <p:pic>
        <p:nvPicPr>
          <p:cNvPr id="7" name="Picture 6">
            <a:extLst>
              <a:ext uri="{FF2B5EF4-FFF2-40B4-BE49-F238E27FC236}">
                <a16:creationId xmlns:a16="http://schemas.microsoft.com/office/drawing/2014/main" id="{98F18547-A7B6-84F4-4A3F-0E61FE7DD729}"/>
              </a:ext>
            </a:extLst>
          </p:cNvPr>
          <p:cNvPicPr>
            <a:picLocks noChangeAspect="1"/>
          </p:cNvPicPr>
          <p:nvPr/>
        </p:nvPicPr>
        <p:blipFill>
          <a:blip r:embed="rId3"/>
          <a:stretch>
            <a:fillRect/>
          </a:stretch>
        </p:blipFill>
        <p:spPr>
          <a:xfrm>
            <a:off x="872773" y="1305041"/>
            <a:ext cx="2686425" cy="752580"/>
          </a:xfrm>
          <a:prstGeom prst="rect">
            <a:avLst/>
          </a:prstGeom>
        </p:spPr>
      </p:pic>
    </p:spTree>
    <p:extLst>
      <p:ext uri="{BB962C8B-B14F-4D97-AF65-F5344CB8AC3E}">
        <p14:creationId xmlns:p14="http://schemas.microsoft.com/office/powerpoint/2010/main" val="384927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F9DDA96-7D03-472B-1462-59CEC4306AB6}"/>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Combo Chart</a:t>
            </a:r>
            <a:endParaRPr lang="en-US" sz="1600" dirty="0"/>
          </a:p>
        </p:txBody>
      </p:sp>
      <p:pic>
        <p:nvPicPr>
          <p:cNvPr id="3" name="Picture 2">
            <a:extLst>
              <a:ext uri="{FF2B5EF4-FFF2-40B4-BE49-F238E27FC236}">
                <a16:creationId xmlns:a16="http://schemas.microsoft.com/office/drawing/2014/main" id="{D0917402-23A4-B15B-6444-51A07BE5CFF3}"/>
              </a:ext>
            </a:extLst>
          </p:cNvPr>
          <p:cNvPicPr>
            <a:picLocks noChangeAspect="1"/>
          </p:cNvPicPr>
          <p:nvPr/>
        </p:nvPicPr>
        <p:blipFill>
          <a:blip r:embed="rId2"/>
          <a:stretch>
            <a:fillRect/>
          </a:stretch>
        </p:blipFill>
        <p:spPr>
          <a:xfrm>
            <a:off x="1301067" y="770033"/>
            <a:ext cx="9793067" cy="3600953"/>
          </a:xfrm>
          <a:prstGeom prst="rect">
            <a:avLst/>
          </a:prstGeom>
        </p:spPr>
      </p:pic>
      <p:sp>
        <p:nvSpPr>
          <p:cNvPr id="7" name="TextBox 6">
            <a:extLst>
              <a:ext uri="{FF2B5EF4-FFF2-40B4-BE49-F238E27FC236}">
                <a16:creationId xmlns:a16="http://schemas.microsoft.com/office/drawing/2014/main" id="{A811B696-12A8-17C5-E349-EB7B28C1185A}"/>
              </a:ext>
            </a:extLst>
          </p:cNvPr>
          <p:cNvSpPr txBox="1"/>
          <p:nvPr/>
        </p:nvSpPr>
        <p:spPr>
          <a:xfrm>
            <a:off x="3066472" y="4576770"/>
            <a:ext cx="8646497" cy="1200329"/>
          </a:xfrm>
          <a:prstGeom prst="rect">
            <a:avLst/>
          </a:prstGeom>
          <a:noFill/>
        </p:spPr>
        <p:txBody>
          <a:bodyPr wrap="square">
            <a:spAutoFit/>
          </a:bodyPr>
          <a:lstStyle/>
          <a:p>
            <a:r>
              <a:rPr lang="en-US" sz="2400" dirty="0">
                <a:effectLst/>
                <a:latin typeface="Arial" panose="020B0604020202020204" pitchFamily="34" charset="0"/>
                <a:ea typeface="Calibri" panose="020F0502020204030204" pitchFamily="34" charset="0"/>
              </a:rPr>
              <a:t>A combo chart is a dynamic combination of a </a:t>
            </a:r>
            <a:r>
              <a:rPr lang="en-US" sz="2400" b="1" dirty="0">
                <a:solidFill>
                  <a:srgbClr val="FF0000"/>
                </a:solidFill>
                <a:effectLst/>
                <a:latin typeface="Arial" panose="020B0604020202020204" pitchFamily="34" charset="0"/>
                <a:ea typeface="Calibri" panose="020F0502020204030204" pitchFamily="34" charset="0"/>
              </a:rPr>
              <a:t>line</a:t>
            </a:r>
            <a:r>
              <a:rPr lang="en-US" sz="2400" dirty="0">
                <a:effectLst/>
                <a:latin typeface="Arial" panose="020B0604020202020204" pitchFamily="34" charset="0"/>
                <a:ea typeface="Calibri" panose="020F0502020204030204" pitchFamily="34" charset="0"/>
              </a:rPr>
              <a:t> and a </a:t>
            </a:r>
            <a:r>
              <a:rPr lang="en-US" sz="2400" b="1" dirty="0">
                <a:solidFill>
                  <a:srgbClr val="FF0000"/>
                </a:solidFill>
                <a:effectLst/>
                <a:latin typeface="Arial" panose="020B0604020202020204" pitchFamily="34" charset="0"/>
                <a:ea typeface="Calibri" panose="020F0502020204030204" pitchFamily="34" charset="0"/>
              </a:rPr>
              <a:t>column</a:t>
            </a:r>
            <a:r>
              <a:rPr lang="en-US" sz="2400" dirty="0">
                <a:effectLst/>
                <a:latin typeface="Arial" panose="020B0604020202020204" pitchFamily="34" charset="0"/>
                <a:ea typeface="Calibri" panose="020F0502020204030204" pitchFamily="34" charset="0"/>
              </a:rPr>
              <a:t> chart, allowing you to visually represent two different, yet interconnected data points. </a:t>
            </a:r>
            <a:endParaRPr lang="en-US" sz="2400" dirty="0"/>
          </a:p>
        </p:txBody>
      </p:sp>
    </p:spTree>
    <p:extLst>
      <p:ext uri="{BB962C8B-B14F-4D97-AF65-F5344CB8AC3E}">
        <p14:creationId xmlns:p14="http://schemas.microsoft.com/office/powerpoint/2010/main" val="343362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Scatter Chart</a:t>
            </a:r>
            <a:endParaRPr lang="en-US" sz="1600" dirty="0"/>
          </a:p>
        </p:txBody>
      </p:sp>
      <p:pic>
        <p:nvPicPr>
          <p:cNvPr id="4" name="Picture 3">
            <a:extLst>
              <a:ext uri="{FF2B5EF4-FFF2-40B4-BE49-F238E27FC236}">
                <a16:creationId xmlns:a16="http://schemas.microsoft.com/office/drawing/2014/main" id="{EB72C159-A35C-5BBE-E24D-2E351ACFE5D0}"/>
              </a:ext>
            </a:extLst>
          </p:cNvPr>
          <p:cNvPicPr>
            <a:picLocks noChangeAspect="1"/>
          </p:cNvPicPr>
          <p:nvPr/>
        </p:nvPicPr>
        <p:blipFill>
          <a:blip r:embed="rId2"/>
          <a:stretch>
            <a:fillRect/>
          </a:stretch>
        </p:blipFill>
        <p:spPr>
          <a:xfrm>
            <a:off x="873555" y="1494665"/>
            <a:ext cx="1991003" cy="590632"/>
          </a:xfrm>
          <a:prstGeom prst="rect">
            <a:avLst/>
          </a:prstGeom>
        </p:spPr>
      </p:pic>
      <p:pic>
        <p:nvPicPr>
          <p:cNvPr id="6" name="Picture 5">
            <a:extLst>
              <a:ext uri="{FF2B5EF4-FFF2-40B4-BE49-F238E27FC236}">
                <a16:creationId xmlns:a16="http://schemas.microsoft.com/office/drawing/2014/main" id="{2CEAFF0D-87A0-2950-5107-E8841EF2A6FD}"/>
              </a:ext>
            </a:extLst>
          </p:cNvPr>
          <p:cNvPicPr>
            <a:picLocks noChangeAspect="1"/>
          </p:cNvPicPr>
          <p:nvPr/>
        </p:nvPicPr>
        <p:blipFill>
          <a:blip r:embed="rId3"/>
          <a:stretch>
            <a:fillRect/>
          </a:stretch>
        </p:blipFill>
        <p:spPr>
          <a:xfrm>
            <a:off x="5089197" y="1195878"/>
            <a:ext cx="4847212" cy="4466244"/>
          </a:xfrm>
          <a:prstGeom prst="rect">
            <a:avLst/>
          </a:prstGeom>
        </p:spPr>
      </p:pic>
    </p:spTree>
    <p:extLst>
      <p:ext uri="{BB962C8B-B14F-4D97-AF65-F5344CB8AC3E}">
        <p14:creationId xmlns:p14="http://schemas.microsoft.com/office/powerpoint/2010/main" val="223733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Scatter Chart</a:t>
            </a:r>
            <a:endParaRPr lang="en-US" sz="1600" dirty="0"/>
          </a:p>
        </p:txBody>
      </p:sp>
      <p:pic>
        <p:nvPicPr>
          <p:cNvPr id="4" name="Picture 3">
            <a:extLst>
              <a:ext uri="{FF2B5EF4-FFF2-40B4-BE49-F238E27FC236}">
                <a16:creationId xmlns:a16="http://schemas.microsoft.com/office/drawing/2014/main" id="{B24C0A1C-9480-D5E7-5016-00DA9E8EA262}"/>
              </a:ext>
            </a:extLst>
          </p:cNvPr>
          <p:cNvPicPr>
            <a:picLocks noChangeAspect="1"/>
          </p:cNvPicPr>
          <p:nvPr/>
        </p:nvPicPr>
        <p:blipFill>
          <a:blip r:embed="rId2"/>
          <a:stretch>
            <a:fillRect/>
          </a:stretch>
        </p:blipFill>
        <p:spPr>
          <a:xfrm>
            <a:off x="1595541" y="1117626"/>
            <a:ext cx="4706007" cy="743054"/>
          </a:xfrm>
          <a:prstGeom prst="rect">
            <a:avLst/>
          </a:prstGeom>
        </p:spPr>
      </p:pic>
      <p:pic>
        <p:nvPicPr>
          <p:cNvPr id="8" name="Picture 7">
            <a:extLst>
              <a:ext uri="{FF2B5EF4-FFF2-40B4-BE49-F238E27FC236}">
                <a16:creationId xmlns:a16="http://schemas.microsoft.com/office/drawing/2014/main" id="{E4B186D6-5D1E-7290-6673-C9727810D628}"/>
              </a:ext>
            </a:extLst>
          </p:cNvPr>
          <p:cNvPicPr>
            <a:picLocks noChangeAspect="1"/>
          </p:cNvPicPr>
          <p:nvPr/>
        </p:nvPicPr>
        <p:blipFill>
          <a:blip r:embed="rId3"/>
          <a:stretch>
            <a:fillRect/>
          </a:stretch>
        </p:blipFill>
        <p:spPr>
          <a:xfrm>
            <a:off x="1595541" y="2061791"/>
            <a:ext cx="4706007" cy="447737"/>
          </a:xfrm>
          <a:prstGeom prst="rect">
            <a:avLst/>
          </a:prstGeom>
        </p:spPr>
      </p:pic>
      <p:pic>
        <p:nvPicPr>
          <p:cNvPr id="11" name="Picture 10">
            <a:extLst>
              <a:ext uri="{FF2B5EF4-FFF2-40B4-BE49-F238E27FC236}">
                <a16:creationId xmlns:a16="http://schemas.microsoft.com/office/drawing/2014/main" id="{680B8B97-AFBF-5A55-33E8-623E86612612}"/>
              </a:ext>
            </a:extLst>
          </p:cNvPr>
          <p:cNvPicPr>
            <a:picLocks noChangeAspect="1"/>
          </p:cNvPicPr>
          <p:nvPr/>
        </p:nvPicPr>
        <p:blipFill>
          <a:blip r:embed="rId4"/>
          <a:stretch>
            <a:fillRect/>
          </a:stretch>
        </p:blipFill>
        <p:spPr>
          <a:xfrm>
            <a:off x="2934902" y="2658351"/>
            <a:ext cx="1362265" cy="333422"/>
          </a:xfrm>
          <a:prstGeom prst="rect">
            <a:avLst/>
          </a:prstGeom>
        </p:spPr>
      </p:pic>
      <p:pic>
        <p:nvPicPr>
          <p:cNvPr id="13" name="Picture 12">
            <a:extLst>
              <a:ext uri="{FF2B5EF4-FFF2-40B4-BE49-F238E27FC236}">
                <a16:creationId xmlns:a16="http://schemas.microsoft.com/office/drawing/2014/main" id="{47F3FB42-7029-B0F3-023F-9575700B3D0E}"/>
              </a:ext>
            </a:extLst>
          </p:cNvPr>
          <p:cNvPicPr>
            <a:picLocks noChangeAspect="1"/>
          </p:cNvPicPr>
          <p:nvPr/>
        </p:nvPicPr>
        <p:blipFill>
          <a:blip r:embed="rId5"/>
          <a:stretch>
            <a:fillRect/>
          </a:stretch>
        </p:blipFill>
        <p:spPr>
          <a:xfrm>
            <a:off x="4866297" y="4296532"/>
            <a:ext cx="1600423" cy="1562318"/>
          </a:xfrm>
          <a:prstGeom prst="rect">
            <a:avLst/>
          </a:prstGeom>
        </p:spPr>
      </p:pic>
      <p:pic>
        <p:nvPicPr>
          <p:cNvPr id="15" name="Picture 14">
            <a:extLst>
              <a:ext uri="{FF2B5EF4-FFF2-40B4-BE49-F238E27FC236}">
                <a16:creationId xmlns:a16="http://schemas.microsoft.com/office/drawing/2014/main" id="{EC01177D-23E9-E6DA-5CC7-E394B3EE16D2}"/>
              </a:ext>
            </a:extLst>
          </p:cNvPr>
          <p:cNvPicPr>
            <a:picLocks noChangeAspect="1"/>
          </p:cNvPicPr>
          <p:nvPr/>
        </p:nvPicPr>
        <p:blipFill>
          <a:blip r:embed="rId6"/>
          <a:stretch>
            <a:fillRect/>
          </a:stretch>
        </p:blipFill>
        <p:spPr>
          <a:xfrm>
            <a:off x="2820586" y="3260518"/>
            <a:ext cx="1476581" cy="333422"/>
          </a:xfrm>
          <a:prstGeom prst="rect">
            <a:avLst/>
          </a:prstGeom>
        </p:spPr>
      </p:pic>
      <p:pic>
        <p:nvPicPr>
          <p:cNvPr id="17" name="Picture 16">
            <a:extLst>
              <a:ext uri="{FF2B5EF4-FFF2-40B4-BE49-F238E27FC236}">
                <a16:creationId xmlns:a16="http://schemas.microsoft.com/office/drawing/2014/main" id="{AEB9D76E-F607-7938-2F31-B3CFE007B155}"/>
              </a:ext>
            </a:extLst>
          </p:cNvPr>
          <p:cNvPicPr>
            <a:picLocks noChangeAspect="1"/>
          </p:cNvPicPr>
          <p:nvPr/>
        </p:nvPicPr>
        <p:blipFill>
          <a:blip r:embed="rId7"/>
          <a:stretch>
            <a:fillRect/>
          </a:stretch>
        </p:blipFill>
        <p:spPr>
          <a:xfrm>
            <a:off x="7194297" y="4260569"/>
            <a:ext cx="1571844" cy="1590897"/>
          </a:xfrm>
          <a:prstGeom prst="rect">
            <a:avLst/>
          </a:prstGeom>
        </p:spPr>
      </p:pic>
      <p:pic>
        <p:nvPicPr>
          <p:cNvPr id="19" name="Picture 18">
            <a:extLst>
              <a:ext uri="{FF2B5EF4-FFF2-40B4-BE49-F238E27FC236}">
                <a16:creationId xmlns:a16="http://schemas.microsoft.com/office/drawing/2014/main" id="{B1CE5A69-6969-7C95-CAB4-A795F661E79C}"/>
              </a:ext>
            </a:extLst>
          </p:cNvPr>
          <p:cNvPicPr>
            <a:picLocks noChangeAspect="1"/>
          </p:cNvPicPr>
          <p:nvPr/>
        </p:nvPicPr>
        <p:blipFill>
          <a:blip r:embed="rId8"/>
          <a:stretch>
            <a:fillRect/>
          </a:stretch>
        </p:blipFill>
        <p:spPr>
          <a:xfrm>
            <a:off x="2820586" y="3709394"/>
            <a:ext cx="1505160" cy="362001"/>
          </a:xfrm>
          <a:prstGeom prst="rect">
            <a:avLst/>
          </a:prstGeom>
        </p:spPr>
      </p:pic>
      <p:pic>
        <p:nvPicPr>
          <p:cNvPr id="21" name="Picture 20">
            <a:extLst>
              <a:ext uri="{FF2B5EF4-FFF2-40B4-BE49-F238E27FC236}">
                <a16:creationId xmlns:a16="http://schemas.microsoft.com/office/drawing/2014/main" id="{90AC3811-00F1-C81E-8D70-DDF1207BE5E4}"/>
              </a:ext>
            </a:extLst>
          </p:cNvPr>
          <p:cNvPicPr>
            <a:picLocks noChangeAspect="1"/>
          </p:cNvPicPr>
          <p:nvPr/>
        </p:nvPicPr>
        <p:blipFill>
          <a:blip r:embed="rId9"/>
          <a:stretch>
            <a:fillRect/>
          </a:stretch>
        </p:blipFill>
        <p:spPr>
          <a:xfrm>
            <a:off x="9582042" y="4260569"/>
            <a:ext cx="1562318" cy="1457528"/>
          </a:xfrm>
          <a:prstGeom prst="rect">
            <a:avLst/>
          </a:prstGeom>
        </p:spPr>
      </p:pic>
    </p:spTree>
    <p:extLst>
      <p:ext uri="{BB962C8B-B14F-4D97-AF65-F5344CB8AC3E}">
        <p14:creationId xmlns:p14="http://schemas.microsoft.com/office/powerpoint/2010/main" val="412192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Scatter Chart</a:t>
            </a:r>
            <a:endParaRPr lang="en-US" sz="1600" dirty="0"/>
          </a:p>
        </p:txBody>
      </p:sp>
      <p:sp>
        <p:nvSpPr>
          <p:cNvPr id="4" name="TextBox 3">
            <a:extLst>
              <a:ext uri="{FF2B5EF4-FFF2-40B4-BE49-F238E27FC236}">
                <a16:creationId xmlns:a16="http://schemas.microsoft.com/office/drawing/2014/main" id="{9BECF2C2-E314-A64C-6DC6-1A48608ECD15}"/>
              </a:ext>
            </a:extLst>
          </p:cNvPr>
          <p:cNvSpPr txBox="1"/>
          <p:nvPr/>
        </p:nvSpPr>
        <p:spPr>
          <a:xfrm>
            <a:off x="1304745" y="1456659"/>
            <a:ext cx="7649473" cy="2210733"/>
          </a:xfrm>
          <a:prstGeom prst="rect">
            <a:avLst/>
          </a:prstGeom>
          <a:noFill/>
        </p:spPr>
        <p:txBody>
          <a:bodyPr wrap="square">
            <a:spAutoFit/>
          </a:bodyPr>
          <a:lstStyle/>
          <a:p>
            <a:pPr marL="342900" marR="0" lvl="0" indent="-342900" rtl="0">
              <a:lnSpc>
                <a:spcPct val="107000"/>
              </a:lnSpc>
              <a:spcBef>
                <a:spcPts val="0"/>
              </a:spcBef>
              <a:spcAft>
                <a:spcPts val="800"/>
              </a:spcAft>
              <a:buFont typeface="Symbol" panose="05050102010706020507" pitchFamily="18" charset="2"/>
              <a:buChar char=""/>
            </a:pPr>
            <a:r>
              <a:rPr lang="en-US" sz="2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Scatter charts can help you identify:</a:t>
            </a:r>
          </a:p>
          <a:p>
            <a:pPr marL="800100" lvl="1" indent="-342900">
              <a:lnSpc>
                <a:spcPct val="107000"/>
              </a:lnSpc>
              <a:spcAft>
                <a:spcPts val="800"/>
              </a:spcAft>
              <a:buFont typeface="Symbol" panose="05050102010706020507" pitchFamily="18" charset="2"/>
              <a:buChar char=""/>
            </a:pPr>
            <a:r>
              <a:rPr lang="en-US" sz="2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trends</a:t>
            </a:r>
            <a:r>
              <a:rPr lang="en-US" sz="2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p>
          <a:p>
            <a:pPr marL="800100" lvl="1" indent="-342900">
              <a:lnSpc>
                <a:spcPct val="107000"/>
              </a:lnSpc>
              <a:spcAft>
                <a:spcPts val="800"/>
              </a:spcAft>
              <a:buFont typeface="Symbol" panose="05050102010706020507" pitchFamily="18" charset="2"/>
              <a:buChar char=""/>
            </a:pPr>
            <a:r>
              <a:rPr lang="en-US" sz="2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patterns</a:t>
            </a:r>
            <a:r>
              <a:rPr lang="en-US" sz="2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and </a:t>
            </a:r>
            <a:endParaRPr lang="en-US" sz="2800" dirty="0">
              <a:solidFill>
                <a:srgbClr val="333333"/>
              </a:solidFill>
              <a:latin typeface="Arial" panose="020B0604020202020204" pitchFamily="34" charset="0"/>
              <a:ea typeface="Times New Roman" panose="02020603050405020304" pitchFamily="18" charset="0"/>
              <a:cs typeface="Arial" panose="020B0604020202020204" pitchFamily="34" charset="0"/>
            </a:endParaRPr>
          </a:p>
          <a:p>
            <a:pPr marL="800100" lvl="1" indent="-342900">
              <a:lnSpc>
                <a:spcPct val="107000"/>
              </a:lnSpc>
              <a:spcAft>
                <a:spcPts val="800"/>
              </a:spcAft>
              <a:buFont typeface="Symbol" panose="05050102010706020507" pitchFamily="18" charset="2"/>
              <a:buChar char=""/>
            </a:pPr>
            <a:r>
              <a:rPr lang="en-US" sz="2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anomalies</a:t>
            </a:r>
            <a:r>
              <a:rPr lang="en-US" sz="2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like </a:t>
            </a:r>
            <a:r>
              <a:rPr lang="en-US" sz="2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outliers</a:t>
            </a:r>
            <a:r>
              <a:rPr lang="en-US" sz="2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in your data. </a:t>
            </a:r>
            <a:endParaRPr lang="en-US" sz="36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3073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Scatter Chart</a:t>
            </a:r>
            <a:endParaRPr lang="en-US" sz="1600" dirty="0"/>
          </a:p>
        </p:txBody>
      </p:sp>
      <p:sp>
        <p:nvSpPr>
          <p:cNvPr id="5" name="TextBox 4">
            <a:extLst>
              <a:ext uri="{FF2B5EF4-FFF2-40B4-BE49-F238E27FC236}">
                <a16:creationId xmlns:a16="http://schemas.microsoft.com/office/drawing/2014/main" id="{29741D21-7413-0AF3-FC30-CF611D8D46AD}"/>
              </a:ext>
            </a:extLst>
          </p:cNvPr>
          <p:cNvSpPr txBox="1"/>
          <p:nvPr/>
        </p:nvSpPr>
        <p:spPr>
          <a:xfrm>
            <a:off x="1598043" y="1537693"/>
            <a:ext cx="8434478" cy="980910"/>
          </a:xfrm>
          <a:prstGeom prst="rect">
            <a:avLst/>
          </a:prstGeom>
          <a:noFill/>
        </p:spPr>
        <p:txBody>
          <a:bodyPr wrap="square">
            <a:spAutoFit/>
          </a:bodyPr>
          <a:lstStyle/>
          <a:p>
            <a:pPr marL="342900" marR="0" lvl="0" indent="-342900" rtl="0">
              <a:lnSpc>
                <a:spcPct val="107000"/>
              </a:lnSpc>
              <a:spcBef>
                <a:spcPts val="0"/>
              </a:spcBef>
              <a:spcAft>
                <a:spcPts val="800"/>
              </a:spcAft>
              <a:buFont typeface="Symbol" panose="05050102010706020507" pitchFamily="18" charset="2"/>
              <a:buChar char=""/>
            </a:pPr>
            <a:r>
              <a:rPr lang="en-US" sz="2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Anomalies refer to deviations from the general pattern of the data</a:t>
            </a:r>
            <a:r>
              <a:rPr lang="en-US" sz="2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endParaRPr lang="en-US" sz="36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4898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Scatter Chart</a:t>
            </a:r>
            <a:endParaRPr lang="en-US" sz="1600" dirty="0"/>
          </a:p>
        </p:txBody>
      </p:sp>
      <p:pic>
        <p:nvPicPr>
          <p:cNvPr id="4" name="Picture 3">
            <a:extLst>
              <a:ext uri="{FF2B5EF4-FFF2-40B4-BE49-F238E27FC236}">
                <a16:creationId xmlns:a16="http://schemas.microsoft.com/office/drawing/2014/main" id="{79972BD8-86CD-149C-88E9-095083EEEB5C}"/>
              </a:ext>
            </a:extLst>
          </p:cNvPr>
          <p:cNvPicPr>
            <a:picLocks noChangeAspect="1"/>
          </p:cNvPicPr>
          <p:nvPr/>
        </p:nvPicPr>
        <p:blipFill>
          <a:blip r:embed="rId2"/>
          <a:stretch>
            <a:fillRect/>
          </a:stretch>
        </p:blipFill>
        <p:spPr>
          <a:xfrm>
            <a:off x="494518" y="904522"/>
            <a:ext cx="11202963" cy="5048955"/>
          </a:xfrm>
          <a:prstGeom prst="rect">
            <a:avLst/>
          </a:prstGeom>
        </p:spPr>
      </p:pic>
      <p:sp>
        <p:nvSpPr>
          <p:cNvPr id="6" name="TextBox 5">
            <a:extLst>
              <a:ext uri="{FF2B5EF4-FFF2-40B4-BE49-F238E27FC236}">
                <a16:creationId xmlns:a16="http://schemas.microsoft.com/office/drawing/2014/main" id="{CEEA79B7-458D-5DC8-6DF8-F763B80332FF}"/>
              </a:ext>
            </a:extLst>
          </p:cNvPr>
          <p:cNvSpPr txBox="1"/>
          <p:nvPr/>
        </p:nvSpPr>
        <p:spPr>
          <a:xfrm>
            <a:off x="873424" y="4925531"/>
            <a:ext cx="6094562" cy="923330"/>
          </a:xfrm>
          <a:prstGeom prst="rect">
            <a:avLst/>
          </a:prstGeom>
          <a:noFill/>
        </p:spPr>
        <p:txBody>
          <a:bodyPr wrap="square">
            <a:spAutoFit/>
          </a:bodyPr>
          <a:lstStyle/>
          <a:p>
            <a:r>
              <a:rPr lang="en-US" sz="1800" b="1" dirty="0">
                <a:solidFill>
                  <a:srgbClr val="333333"/>
                </a:solidFill>
                <a:effectLst/>
                <a:latin typeface="Arial" panose="020B0604020202020204" pitchFamily="34" charset="0"/>
                <a:ea typeface="Times New Roman" panose="02020603050405020304" pitchFamily="18" charset="0"/>
              </a:rPr>
              <a:t>Outliers are a type of anomaly where valid data points significantly differ from other observations deviating from the general data trend</a:t>
            </a:r>
            <a:r>
              <a:rPr lang="en-US" sz="1800" dirty="0">
                <a:solidFill>
                  <a:srgbClr val="333333"/>
                </a:solidFill>
                <a:effectLst/>
                <a:latin typeface="Arial" panose="020B0604020202020204" pitchFamily="34" charset="0"/>
                <a:ea typeface="Times New Roman" panose="02020603050405020304" pitchFamily="18" charset="0"/>
              </a:rPr>
              <a:t>. </a:t>
            </a:r>
            <a:endParaRPr lang="en-US" dirty="0"/>
          </a:p>
        </p:txBody>
      </p:sp>
    </p:spTree>
    <p:extLst>
      <p:ext uri="{BB962C8B-B14F-4D97-AF65-F5344CB8AC3E}">
        <p14:creationId xmlns:p14="http://schemas.microsoft.com/office/powerpoint/2010/main" val="295016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ADD7A0-0C18-0828-762C-698C80F77AC4}"/>
              </a:ext>
            </a:extLst>
          </p:cNvPr>
          <p:cNvSpPr/>
          <p:nvPr/>
        </p:nvSpPr>
        <p:spPr>
          <a:xfrm>
            <a:off x="527553" y="1055644"/>
            <a:ext cx="2562241"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Example</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grpSp>
        <p:nvGrpSpPr>
          <p:cNvPr id="21" name="Group 20">
            <a:extLst>
              <a:ext uri="{FF2B5EF4-FFF2-40B4-BE49-F238E27FC236}">
                <a16:creationId xmlns:a16="http://schemas.microsoft.com/office/drawing/2014/main" id="{7912E014-9FCD-24C1-049B-EFBA0E8CB7AC}"/>
              </a:ext>
            </a:extLst>
          </p:cNvPr>
          <p:cNvGrpSpPr/>
          <p:nvPr/>
        </p:nvGrpSpPr>
        <p:grpSpPr>
          <a:xfrm>
            <a:off x="0" y="0"/>
            <a:ext cx="12192000" cy="5793426"/>
            <a:chOff x="0" y="0"/>
            <a:chExt cx="12192000" cy="5793426"/>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Scatter Chart</a:t>
              </a:r>
              <a:endParaRPr lang="en-US" sz="1600" dirty="0"/>
            </a:p>
          </p:txBody>
        </p:sp>
        <p:cxnSp>
          <p:nvCxnSpPr>
            <p:cNvPr id="9" name="Straight Connector 8">
              <a:extLst>
                <a:ext uri="{FF2B5EF4-FFF2-40B4-BE49-F238E27FC236}">
                  <a16:creationId xmlns:a16="http://schemas.microsoft.com/office/drawing/2014/main" id="{FDB43B77-8889-7642-4C6D-E51B298F2408}"/>
                </a:ext>
              </a:extLst>
            </p:cNvPr>
            <p:cNvCxnSpPr/>
            <p:nvPr/>
          </p:nvCxnSpPr>
          <p:spPr>
            <a:xfrm>
              <a:off x="4132053" y="1604513"/>
              <a:ext cx="0" cy="3812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2B717F4-8F05-FA74-1C7C-6D3795C607C6}"/>
                </a:ext>
              </a:extLst>
            </p:cNvPr>
            <p:cNvCxnSpPr/>
            <p:nvPr/>
          </p:nvCxnSpPr>
          <p:spPr>
            <a:xfrm>
              <a:off x="3502325" y="5227608"/>
              <a:ext cx="661646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DA0C86C-D5AB-EAAC-CD35-DBBA82935F59}"/>
                </a:ext>
              </a:extLst>
            </p:cNvPr>
            <p:cNvSpPr/>
            <p:nvPr/>
          </p:nvSpPr>
          <p:spPr>
            <a:xfrm>
              <a:off x="4468483" y="4477109"/>
              <a:ext cx="112143" cy="1035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39FE319-B716-BBD0-E965-523A4E81E2C1}"/>
                </a:ext>
              </a:extLst>
            </p:cNvPr>
            <p:cNvSpPr/>
            <p:nvPr/>
          </p:nvSpPr>
          <p:spPr>
            <a:xfrm>
              <a:off x="5286555" y="4192438"/>
              <a:ext cx="112143" cy="1035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3AC1E69-0B95-C9CC-F691-7030DBB969FF}"/>
                </a:ext>
              </a:extLst>
            </p:cNvPr>
            <p:cNvSpPr/>
            <p:nvPr/>
          </p:nvSpPr>
          <p:spPr>
            <a:xfrm>
              <a:off x="5748068" y="3849467"/>
              <a:ext cx="112143" cy="1035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0905A05-DAE9-89CA-7A51-FF24047798E2}"/>
                </a:ext>
              </a:extLst>
            </p:cNvPr>
            <p:cNvSpPr/>
            <p:nvPr/>
          </p:nvSpPr>
          <p:spPr>
            <a:xfrm>
              <a:off x="6553200" y="3260785"/>
              <a:ext cx="112143" cy="1035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04E4E05-4D9B-16A3-BE38-26A66411491D}"/>
                </a:ext>
              </a:extLst>
            </p:cNvPr>
            <p:cNvSpPr/>
            <p:nvPr/>
          </p:nvSpPr>
          <p:spPr>
            <a:xfrm>
              <a:off x="6096000" y="3488431"/>
              <a:ext cx="112143" cy="1035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D9168BF-6953-5B47-B559-035D834FCB2B}"/>
                </a:ext>
              </a:extLst>
            </p:cNvPr>
            <p:cNvSpPr/>
            <p:nvPr/>
          </p:nvSpPr>
          <p:spPr>
            <a:xfrm>
              <a:off x="5871714" y="1526239"/>
              <a:ext cx="112143" cy="1035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8A51B27-8ED6-2077-572C-5F4B8FF959FE}"/>
                </a:ext>
              </a:extLst>
            </p:cNvPr>
            <p:cNvSpPr/>
            <p:nvPr/>
          </p:nvSpPr>
          <p:spPr>
            <a:xfrm>
              <a:off x="7214559" y="3384914"/>
              <a:ext cx="112143" cy="1035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EB3F993-60FF-CFF9-F388-91965DDF042A}"/>
                </a:ext>
              </a:extLst>
            </p:cNvPr>
            <p:cNvSpPr/>
            <p:nvPr/>
          </p:nvSpPr>
          <p:spPr>
            <a:xfrm>
              <a:off x="5983857" y="5331761"/>
              <a:ext cx="2250873" cy="461665"/>
            </a:xfrm>
            <a:prstGeom prst="rect">
              <a:avLst/>
            </a:prstGeom>
            <a:noFill/>
          </p:spPr>
          <p:txBody>
            <a:bodyPr wrap="none" lIns="91440" tIns="45720" rIns="91440" bIns="45720">
              <a:spAutoFit/>
            </a:bodyPr>
            <a:lstStyle/>
            <a:p>
              <a:pPr algn="ctr"/>
              <a:r>
                <a:rPr lang="en-US" sz="2400" dirty="0">
                  <a:ln w="0"/>
                  <a:effectLst>
                    <a:outerShdw blurRad="38100" dist="19050" dir="2700000" algn="tl" rotWithShape="0">
                      <a:schemeClr val="dk1">
                        <a:alpha val="40000"/>
                      </a:schemeClr>
                    </a:outerShdw>
                  </a:effectLst>
                </a:rPr>
                <a:t>Marketing Spent</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7285E917-9F52-31BC-CC5E-5A5D7D1931CF}"/>
                </a:ext>
              </a:extLst>
            </p:cNvPr>
            <p:cNvSpPr/>
            <p:nvPr/>
          </p:nvSpPr>
          <p:spPr>
            <a:xfrm rot="16200000">
              <a:off x="2999147" y="3280118"/>
              <a:ext cx="1266437" cy="461665"/>
            </a:xfrm>
            <a:prstGeom prst="rect">
              <a:avLst/>
            </a:prstGeom>
            <a:noFill/>
          </p:spPr>
          <p:txBody>
            <a:bodyPr wrap="none" lIns="91440" tIns="45720" rIns="91440" bIns="45720">
              <a:spAutoFit/>
            </a:bodyPr>
            <a:lstStyle/>
            <a:p>
              <a:pPr algn="ctr"/>
              <a:r>
                <a:rPr lang="en-US" sz="2400" dirty="0">
                  <a:ln w="0"/>
                  <a:effectLst>
                    <a:outerShdw blurRad="38100" dist="19050" dir="2700000" algn="tl" rotWithShape="0">
                      <a:schemeClr val="dk1">
                        <a:alpha val="40000"/>
                      </a:schemeClr>
                    </a:outerShdw>
                  </a:effectLst>
                </a:rPr>
                <a:t>Revenue</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22" name="Oval 21">
            <a:extLst>
              <a:ext uri="{FF2B5EF4-FFF2-40B4-BE49-F238E27FC236}">
                <a16:creationId xmlns:a16="http://schemas.microsoft.com/office/drawing/2014/main" id="{800A7FFE-5335-7BAB-1353-E4AB66615F5B}"/>
              </a:ext>
            </a:extLst>
          </p:cNvPr>
          <p:cNvSpPr/>
          <p:nvPr/>
        </p:nvSpPr>
        <p:spPr>
          <a:xfrm>
            <a:off x="5748068" y="1470334"/>
            <a:ext cx="347930" cy="268358"/>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26" name="Picture 25">
            <a:extLst>
              <a:ext uri="{FF2B5EF4-FFF2-40B4-BE49-F238E27FC236}">
                <a16:creationId xmlns:a16="http://schemas.microsoft.com/office/drawing/2014/main" id="{73BC19F1-7385-3444-5F72-13F901B2A64D}"/>
              </a:ext>
            </a:extLst>
          </p:cNvPr>
          <p:cNvPicPr>
            <a:picLocks noChangeAspect="1"/>
          </p:cNvPicPr>
          <p:nvPr/>
        </p:nvPicPr>
        <p:blipFill>
          <a:blip r:embed="rId2"/>
          <a:stretch>
            <a:fillRect/>
          </a:stretch>
        </p:blipFill>
        <p:spPr>
          <a:xfrm>
            <a:off x="6307103" y="1371377"/>
            <a:ext cx="3505689" cy="981212"/>
          </a:xfrm>
          <a:prstGeom prst="rect">
            <a:avLst/>
          </a:prstGeom>
        </p:spPr>
      </p:pic>
    </p:spTree>
    <p:extLst>
      <p:ext uri="{BB962C8B-B14F-4D97-AF65-F5344CB8AC3E}">
        <p14:creationId xmlns:p14="http://schemas.microsoft.com/office/powerpoint/2010/main" val="1601504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Scatter Chart</a:t>
            </a:r>
            <a:endParaRPr lang="en-US" sz="1600" dirty="0"/>
          </a:p>
        </p:txBody>
      </p:sp>
      <p:sp>
        <p:nvSpPr>
          <p:cNvPr id="5" name="TextBox 4">
            <a:extLst>
              <a:ext uri="{FF2B5EF4-FFF2-40B4-BE49-F238E27FC236}">
                <a16:creationId xmlns:a16="http://schemas.microsoft.com/office/drawing/2014/main" id="{0944E626-91F3-03CA-3487-BCF5F77629C3}"/>
              </a:ext>
            </a:extLst>
          </p:cNvPr>
          <p:cNvSpPr txBox="1"/>
          <p:nvPr/>
        </p:nvSpPr>
        <p:spPr>
          <a:xfrm>
            <a:off x="2673927" y="5080108"/>
            <a:ext cx="7218218" cy="830997"/>
          </a:xfrm>
          <a:prstGeom prst="rect">
            <a:avLst/>
          </a:prstGeom>
          <a:noFill/>
        </p:spPr>
        <p:txBody>
          <a:bodyPr wrap="square">
            <a:spAutoFit/>
          </a:bodyPr>
          <a:lstStyle/>
          <a:p>
            <a:r>
              <a:rPr lang="en-US" sz="2400" dirty="0"/>
              <a:t>In this example, each dot shows one person's weight versus their height.</a:t>
            </a:r>
          </a:p>
        </p:txBody>
      </p:sp>
      <p:pic>
        <p:nvPicPr>
          <p:cNvPr id="7" name="Picture 6">
            <a:extLst>
              <a:ext uri="{FF2B5EF4-FFF2-40B4-BE49-F238E27FC236}">
                <a16:creationId xmlns:a16="http://schemas.microsoft.com/office/drawing/2014/main" id="{C51BCBCE-7B56-8E28-1C16-3432BF9BEF4D}"/>
              </a:ext>
            </a:extLst>
          </p:cNvPr>
          <p:cNvPicPr>
            <a:picLocks noChangeAspect="1"/>
          </p:cNvPicPr>
          <p:nvPr/>
        </p:nvPicPr>
        <p:blipFill>
          <a:blip r:embed="rId2"/>
          <a:stretch>
            <a:fillRect/>
          </a:stretch>
        </p:blipFill>
        <p:spPr>
          <a:xfrm>
            <a:off x="3423864" y="850418"/>
            <a:ext cx="5344271" cy="4229690"/>
          </a:xfrm>
          <a:prstGeom prst="rect">
            <a:avLst/>
          </a:prstGeom>
        </p:spPr>
      </p:pic>
      <p:sp>
        <p:nvSpPr>
          <p:cNvPr id="3" name="Rectangle 2">
            <a:extLst>
              <a:ext uri="{FF2B5EF4-FFF2-40B4-BE49-F238E27FC236}">
                <a16:creationId xmlns:a16="http://schemas.microsoft.com/office/drawing/2014/main" id="{74FD4FAC-D2A8-8D14-C2FD-395D0DCD3CD9}"/>
              </a:ext>
            </a:extLst>
          </p:cNvPr>
          <p:cNvSpPr/>
          <p:nvPr/>
        </p:nvSpPr>
        <p:spPr>
          <a:xfrm>
            <a:off x="527553" y="1055644"/>
            <a:ext cx="2562241"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Example</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43096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Scatter Chart</a:t>
            </a:r>
            <a:endParaRPr lang="en-US" sz="1600" dirty="0"/>
          </a:p>
        </p:txBody>
      </p:sp>
      <p:sp>
        <p:nvSpPr>
          <p:cNvPr id="5" name="TextBox 4">
            <a:extLst>
              <a:ext uri="{FF2B5EF4-FFF2-40B4-BE49-F238E27FC236}">
                <a16:creationId xmlns:a16="http://schemas.microsoft.com/office/drawing/2014/main" id="{0944E626-91F3-03CA-3487-BCF5F77629C3}"/>
              </a:ext>
            </a:extLst>
          </p:cNvPr>
          <p:cNvSpPr txBox="1"/>
          <p:nvPr/>
        </p:nvSpPr>
        <p:spPr>
          <a:xfrm>
            <a:off x="831273" y="1048435"/>
            <a:ext cx="9545782" cy="891201"/>
          </a:xfrm>
          <a:prstGeom prst="rect">
            <a:avLst/>
          </a:prstGeom>
          <a:noFill/>
        </p:spPr>
        <p:txBody>
          <a:bodyPr wrap="square">
            <a:spAutoFit/>
          </a:bodyPr>
          <a:lstStyle/>
          <a:p>
            <a:r>
              <a:rPr lang="en-US" sz="2800" b="1" dirty="0"/>
              <a:t>Example</a:t>
            </a:r>
            <a:r>
              <a:rPr lang="en-US" sz="2400" dirty="0"/>
              <a:t>: An ice cream shop keeps track of each day's noon temperature and how much ice cream they sell that day. Here are data for 12 days:</a:t>
            </a:r>
          </a:p>
        </p:txBody>
      </p:sp>
      <p:pic>
        <p:nvPicPr>
          <p:cNvPr id="10" name="Picture 9">
            <a:extLst>
              <a:ext uri="{FF2B5EF4-FFF2-40B4-BE49-F238E27FC236}">
                <a16:creationId xmlns:a16="http://schemas.microsoft.com/office/drawing/2014/main" id="{00913D7B-DD1A-B6F4-402B-92E143F08DE9}"/>
              </a:ext>
            </a:extLst>
          </p:cNvPr>
          <p:cNvPicPr>
            <a:picLocks noChangeAspect="1"/>
          </p:cNvPicPr>
          <p:nvPr/>
        </p:nvPicPr>
        <p:blipFill>
          <a:blip r:embed="rId2"/>
          <a:stretch>
            <a:fillRect/>
          </a:stretch>
        </p:blipFill>
        <p:spPr>
          <a:xfrm>
            <a:off x="4825497" y="1939636"/>
            <a:ext cx="3067478" cy="3962953"/>
          </a:xfrm>
          <a:prstGeom prst="rect">
            <a:avLst/>
          </a:prstGeom>
        </p:spPr>
      </p:pic>
    </p:spTree>
    <p:extLst>
      <p:ext uri="{BB962C8B-B14F-4D97-AF65-F5344CB8AC3E}">
        <p14:creationId xmlns:p14="http://schemas.microsoft.com/office/powerpoint/2010/main" val="262884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Scatter Chart</a:t>
            </a:r>
            <a:endParaRPr lang="en-US" sz="1600" dirty="0"/>
          </a:p>
        </p:txBody>
      </p:sp>
      <p:pic>
        <p:nvPicPr>
          <p:cNvPr id="4" name="Picture 3">
            <a:extLst>
              <a:ext uri="{FF2B5EF4-FFF2-40B4-BE49-F238E27FC236}">
                <a16:creationId xmlns:a16="http://schemas.microsoft.com/office/drawing/2014/main" id="{C05243CB-871F-0AEF-6B5B-25F3A020F1D0}"/>
              </a:ext>
            </a:extLst>
          </p:cNvPr>
          <p:cNvPicPr>
            <a:picLocks noChangeAspect="1"/>
          </p:cNvPicPr>
          <p:nvPr/>
        </p:nvPicPr>
        <p:blipFill>
          <a:blip r:embed="rId2"/>
          <a:stretch>
            <a:fillRect/>
          </a:stretch>
        </p:blipFill>
        <p:spPr>
          <a:xfrm>
            <a:off x="2401237" y="1342946"/>
            <a:ext cx="6992144" cy="4172108"/>
          </a:xfrm>
          <a:prstGeom prst="rect">
            <a:avLst/>
          </a:prstGeom>
        </p:spPr>
      </p:pic>
    </p:spTree>
    <p:extLst>
      <p:ext uri="{BB962C8B-B14F-4D97-AF65-F5344CB8AC3E}">
        <p14:creationId xmlns:p14="http://schemas.microsoft.com/office/powerpoint/2010/main" val="152100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E9A59A77-559E-E3C7-DAB4-CC655E9F51CE}"/>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Scatter Chart , Bubble and Dot ploy</a:t>
            </a:r>
            <a:endParaRPr lang="en-US" sz="1600" dirty="0"/>
          </a:p>
        </p:txBody>
      </p:sp>
      <p:grpSp>
        <p:nvGrpSpPr>
          <p:cNvPr id="9" name="Group 8">
            <a:extLst>
              <a:ext uri="{FF2B5EF4-FFF2-40B4-BE49-F238E27FC236}">
                <a16:creationId xmlns:a16="http://schemas.microsoft.com/office/drawing/2014/main" id="{66ECE734-3BEE-1002-FF85-8E5942FF854D}"/>
              </a:ext>
            </a:extLst>
          </p:cNvPr>
          <p:cNvGrpSpPr/>
          <p:nvPr/>
        </p:nvGrpSpPr>
        <p:grpSpPr>
          <a:xfrm>
            <a:off x="1289967" y="1538023"/>
            <a:ext cx="9612066" cy="3781953"/>
            <a:chOff x="1289967" y="1538023"/>
            <a:chExt cx="9612066" cy="3781953"/>
          </a:xfrm>
        </p:grpSpPr>
        <p:pic>
          <p:nvPicPr>
            <p:cNvPr id="3" name="Picture 2">
              <a:extLst>
                <a:ext uri="{FF2B5EF4-FFF2-40B4-BE49-F238E27FC236}">
                  <a16:creationId xmlns:a16="http://schemas.microsoft.com/office/drawing/2014/main" id="{9738A209-6CE3-8AC9-759B-E9063AF6B768}"/>
                </a:ext>
              </a:extLst>
            </p:cNvPr>
            <p:cNvPicPr>
              <a:picLocks noChangeAspect="1"/>
            </p:cNvPicPr>
            <p:nvPr/>
          </p:nvPicPr>
          <p:blipFill>
            <a:blip r:embed="rId2"/>
            <a:stretch>
              <a:fillRect/>
            </a:stretch>
          </p:blipFill>
          <p:spPr>
            <a:xfrm>
              <a:off x="1289967" y="1538023"/>
              <a:ext cx="9612066" cy="3781953"/>
            </a:xfrm>
            <a:prstGeom prst="rect">
              <a:avLst/>
            </a:prstGeom>
          </p:spPr>
        </p:pic>
        <p:cxnSp>
          <p:nvCxnSpPr>
            <p:cNvPr id="5" name="Straight Connector 4">
              <a:extLst>
                <a:ext uri="{FF2B5EF4-FFF2-40B4-BE49-F238E27FC236}">
                  <a16:creationId xmlns:a16="http://schemas.microsoft.com/office/drawing/2014/main" id="{265C3C7E-A1DB-679E-AB3F-C63FA4EFF131}"/>
                </a:ext>
              </a:extLst>
            </p:cNvPr>
            <p:cNvCxnSpPr/>
            <p:nvPr/>
          </p:nvCxnSpPr>
          <p:spPr>
            <a:xfrm>
              <a:off x="1673525" y="2579298"/>
              <a:ext cx="14406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97AF68D-D4B7-8770-160E-DC6B2490E4F7}"/>
                </a:ext>
              </a:extLst>
            </p:cNvPr>
            <p:cNvCxnSpPr/>
            <p:nvPr/>
          </p:nvCxnSpPr>
          <p:spPr>
            <a:xfrm>
              <a:off x="1673525" y="3542581"/>
              <a:ext cx="14406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5B79B01-208A-54AD-71CC-2271EC1BBE5C}"/>
                </a:ext>
              </a:extLst>
            </p:cNvPr>
            <p:cNvCxnSpPr>
              <a:cxnSpLocks/>
            </p:cNvCxnSpPr>
            <p:nvPr/>
          </p:nvCxnSpPr>
          <p:spPr>
            <a:xfrm>
              <a:off x="1587260" y="4773283"/>
              <a:ext cx="11386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200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F9DDA96-7D03-472B-1462-59CEC4306AB6}"/>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Type of Combo Chart</a:t>
            </a:r>
            <a:endParaRPr lang="en-US" sz="1600" dirty="0"/>
          </a:p>
        </p:txBody>
      </p:sp>
      <p:pic>
        <p:nvPicPr>
          <p:cNvPr id="5" name="Picture 4">
            <a:extLst>
              <a:ext uri="{FF2B5EF4-FFF2-40B4-BE49-F238E27FC236}">
                <a16:creationId xmlns:a16="http://schemas.microsoft.com/office/drawing/2014/main" id="{54B9D50B-B694-4908-4D15-615414426BC9}"/>
              </a:ext>
            </a:extLst>
          </p:cNvPr>
          <p:cNvPicPr>
            <a:picLocks noChangeAspect="1"/>
          </p:cNvPicPr>
          <p:nvPr/>
        </p:nvPicPr>
        <p:blipFill>
          <a:blip r:embed="rId2"/>
          <a:stretch>
            <a:fillRect/>
          </a:stretch>
        </p:blipFill>
        <p:spPr>
          <a:xfrm>
            <a:off x="88626" y="1219267"/>
            <a:ext cx="5496692" cy="3077004"/>
          </a:xfrm>
          <a:prstGeom prst="rect">
            <a:avLst/>
          </a:prstGeom>
        </p:spPr>
      </p:pic>
      <p:pic>
        <p:nvPicPr>
          <p:cNvPr id="8" name="Picture 7">
            <a:extLst>
              <a:ext uri="{FF2B5EF4-FFF2-40B4-BE49-F238E27FC236}">
                <a16:creationId xmlns:a16="http://schemas.microsoft.com/office/drawing/2014/main" id="{CC048BF7-1134-D58D-296F-95CED4D55BD2}"/>
              </a:ext>
            </a:extLst>
          </p:cNvPr>
          <p:cNvPicPr>
            <a:picLocks noChangeAspect="1"/>
          </p:cNvPicPr>
          <p:nvPr/>
        </p:nvPicPr>
        <p:blipFill>
          <a:blip r:embed="rId3"/>
          <a:stretch>
            <a:fillRect/>
          </a:stretch>
        </p:blipFill>
        <p:spPr>
          <a:xfrm>
            <a:off x="6606684" y="1326365"/>
            <a:ext cx="5239481" cy="2972215"/>
          </a:xfrm>
          <a:prstGeom prst="rect">
            <a:avLst/>
          </a:prstGeom>
        </p:spPr>
      </p:pic>
      <p:sp>
        <p:nvSpPr>
          <p:cNvPr id="10" name="TextBox 9">
            <a:extLst>
              <a:ext uri="{FF2B5EF4-FFF2-40B4-BE49-F238E27FC236}">
                <a16:creationId xmlns:a16="http://schemas.microsoft.com/office/drawing/2014/main" id="{F639AE14-E8B9-8254-BEE4-0B1925E2E3A6}"/>
              </a:ext>
            </a:extLst>
          </p:cNvPr>
          <p:cNvSpPr txBox="1"/>
          <p:nvPr/>
        </p:nvSpPr>
        <p:spPr>
          <a:xfrm>
            <a:off x="-618838" y="4572384"/>
            <a:ext cx="5689600" cy="369332"/>
          </a:xfrm>
          <a:prstGeom prst="rect">
            <a:avLst/>
          </a:prstGeom>
          <a:noFill/>
        </p:spPr>
        <p:txBody>
          <a:bodyPr wrap="square">
            <a:spAutoFit/>
          </a:bodyPr>
          <a:lstStyle/>
          <a:p>
            <a:pPr marR="0" lvl="3" rtl="0">
              <a:spcBef>
                <a:spcPts val="0"/>
              </a:spcBef>
              <a:spcAft>
                <a:spcPts val="0"/>
              </a:spcAft>
            </a:pPr>
            <a:r>
              <a:rPr lang="en-US" sz="1800" b="1" dirty="0">
                <a:effectLst/>
                <a:latin typeface="Arial" panose="020B0604020202020204" pitchFamily="34" charset="0"/>
                <a:ea typeface="Calibri" panose="020F0502020204030204" pitchFamily="34" charset="0"/>
                <a:cs typeface="Arial" panose="020B0604020202020204" pitchFamily="34" charset="0"/>
              </a:rPr>
              <a:t>A line and a stacked column chart </a:t>
            </a: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85C1999-2500-B073-ECE6-D6766BAF00E9}"/>
              </a:ext>
            </a:extLst>
          </p:cNvPr>
          <p:cNvSpPr txBox="1"/>
          <p:nvPr/>
        </p:nvSpPr>
        <p:spPr>
          <a:xfrm>
            <a:off x="7121240" y="4572384"/>
            <a:ext cx="4315691" cy="369332"/>
          </a:xfrm>
          <a:prstGeom prst="rect">
            <a:avLst/>
          </a:prstGeom>
          <a:noFill/>
        </p:spPr>
        <p:txBody>
          <a:bodyPr wrap="square">
            <a:spAutoFit/>
          </a:bodyPr>
          <a:lstStyle/>
          <a:p>
            <a:r>
              <a:rPr lang="en-US" sz="1800" b="1" dirty="0">
                <a:effectLst/>
                <a:latin typeface="Arial" panose="020B0604020202020204" pitchFamily="34" charset="0"/>
                <a:ea typeface="Calibri" panose="020F0502020204030204" pitchFamily="34" charset="0"/>
              </a:rPr>
              <a:t>A line and a clustered column chart</a:t>
            </a:r>
            <a:endParaRPr lang="en-US" dirty="0"/>
          </a:p>
        </p:txBody>
      </p:sp>
    </p:spTree>
    <p:extLst>
      <p:ext uri="{BB962C8B-B14F-4D97-AF65-F5344CB8AC3E}">
        <p14:creationId xmlns:p14="http://schemas.microsoft.com/office/powerpoint/2010/main" val="174245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E9A59A77-559E-E3C7-DAB4-CC655E9F51CE}"/>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Scatter Chart , Bubble and Dot ploy</a:t>
            </a:r>
            <a:endParaRPr lang="en-US" sz="1600" dirty="0"/>
          </a:p>
        </p:txBody>
      </p:sp>
      <p:pic>
        <p:nvPicPr>
          <p:cNvPr id="3" name="Picture 2">
            <a:extLst>
              <a:ext uri="{FF2B5EF4-FFF2-40B4-BE49-F238E27FC236}">
                <a16:creationId xmlns:a16="http://schemas.microsoft.com/office/drawing/2014/main" id="{1C529576-D39D-CC2C-61FD-834A68D59896}"/>
              </a:ext>
            </a:extLst>
          </p:cNvPr>
          <p:cNvPicPr>
            <a:picLocks noChangeAspect="1"/>
          </p:cNvPicPr>
          <p:nvPr/>
        </p:nvPicPr>
        <p:blipFill>
          <a:blip r:embed="rId2"/>
          <a:stretch>
            <a:fillRect/>
          </a:stretch>
        </p:blipFill>
        <p:spPr>
          <a:xfrm>
            <a:off x="0" y="737812"/>
            <a:ext cx="12088912" cy="5382376"/>
          </a:xfrm>
          <a:prstGeom prst="rect">
            <a:avLst/>
          </a:prstGeom>
        </p:spPr>
      </p:pic>
      <p:sp>
        <p:nvSpPr>
          <p:cNvPr id="6" name="TextBox 5">
            <a:extLst>
              <a:ext uri="{FF2B5EF4-FFF2-40B4-BE49-F238E27FC236}">
                <a16:creationId xmlns:a16="http://schemas.microsoft.com/office/drawing/2014/main" id="{8F01036C-9234-EFA1-6E44-CABF6E0FAF58}"/>
              </a:ext>
            </a:extLst>
          </p:cNvPr>
          <p:cNvSpPr txBox="1"/>
          <p:nvPr/>
        </p:nvSpPr>
        <p:spPr>
          <a:xfrm>
            <a:off x="5566299" y="4407187"/>
            <a:ext cx="6125592" cy="959943"/>
          </a:xfrm>
          <a:prstGeom prst="rect">
            <a:avLst/>
          </a:prstGeom>
          <a:noFill/>
        </p:spPr>
        <p:txBody>
          <a:bodyPr wrap="square">
            <a:spAutoFit/>
          </a:bodyPr>
          <a:lstStyle/>
          <a:p>
            <a:pPr marL="342900" marR="0" lvl="0" indent="-342900" rtl="0">
              <a:lnSpc>
                <a:spcPct val="107000"/>
              </a:lnSpc>
              <a:spcBef>
                <a:spcPts val="0"/>
              </a:spcBef>
              <a:spcAft>
                <a:spcPts val="800"/>
              </a:spcAft>
              <a:buFont typeface="Symbol" panose="05050102010706020507" pitchFamily="18" charset="2"/>
              <a:buChar char=""/>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To display the relationship between </a:t>
            </a:r>
            <a:r>
              <a:rPr lang="en-US" sz="1800" b="1" u="sng"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two numeric variables</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you can create a scatter plot that defines the correlation between variables. </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426989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E9A59A77-559E-E3C7-DAB4-CC655E9F51CE}"/>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Scatter Chart , Bubble and Dot ploy</a:t>
            </a:r>
            <a:endParaRPr lang="en-US" sz="1600" dirty="0"/>
          </a:p>
        </p:txBody>
      </p:sp>
      <p:pic>
        <p:nvPicPr>
          <p:cNvPr id="5" name="Picture 4">
            <a:extLst>
              <a:ext uri="{FF2B5EF4-FFF2-40B4-BE49-F238E27FC236}">
                <a16:creationId xmlns:a16="http://schemas.microsoft.com/office/drawing/2014/main" id="{CE370BB7-C40E-1921-F5C6-08FBCE39F337}"/>
              </a:ext>
            </a:extLst>
          </p:cNvPr>
          <p:cNvPicPr>
            <a:picLocks noChangeAspect="1"/>
          </p:cNvPicPr>
          <p:nvPr/>
        </p:nvPicPr>
        <p:blipFill>
          <a:blip r:embed="rId2"/>
          <a:stretch>
            <a:fillRect/>
          </a:stretch>
        </p:blipFill>
        <p:spPr>
          <a:xfrm>
            <a:off x="0" y="758488"/>
            <a:ext cx="10976184" cy="5093296"/>
          </a:xfrm>
          <a:prstGeom prst="rect">
            <a:avLst/>
          </a:prstGeom>
        </p:spPr>
      </p:pic>
      <p:sp>
        <p:nvSpPr>
          <p:cNvPr id="8" name="TextBox 7">
            <a:extLst>
              <a:ext uri="{FF2B5EF4-FFF2-40B4-BE49-F238E27FC236}">
                <a16:creationId xmlns:a16="http://schemas.microsoft.com/office/drawing/2014/main" id="{5FC62AB0-8D5D-1560-447E-70169937A067}"/>
              </a:ext>
            </a:extLst>
          </p:cNvPr>
          <p:cNvSpPr txBox="1"/>
          <p:nvPr/>
        </p:nvSpPr>
        <p:spPr>
          <a:xfrm>
            <a:off x="5488092" y="4161350"/>
            <a:ext cx="6094520" cy="1256306"/>
          </a:xfrm>
          <a:prstGeom prst="rect">
            <a:avLst/>
          </a:prstGeom>
          <a:noFill/>
        </p:spPr>
        <p:txBody>
          <a:bodyPr wrap="square">
            <a:spAutoFit/>
          </a:bodyPr>
          <a:lstStyle/>
          <a:p>
            <a:pPr marL="342900" marR="0" lvl="0" indent="-342900" rtl="0">
              <a:lnSpc>
                <a:spcPct val="107000"/>
              </a:lnSpc>
              <a:spcBef>
                <a:spcPts val="0"/>
              </a:spcBef>
              <a:spcAft>
                <a:spcPts val="0"/>
              </a:spcAft>
              <a:buFont typeface="Symbol" panose="05050102010706020507" pitchFamily="18" charset="2"/>
              <a:buChar char=""/>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A variation of a scatter plot is a bubble chart that can display the relationship between </a:t>
            </a:r>
            <a:r>
              <a:rPr lang="en-US" sz="1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three variables</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The third variable is represented in the </a:t>
            </a:r>
            <a:r>
              <a:rPr lang="en-US" sz="1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size of a bubble</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6995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E9A59A77-559E-E3C7-DAB4-CC655E9F51CE}"/>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Scatter Chart , Bubble and Dot ploy</a:t>
            </a:r>
            <a:endParaRPr lang="en-US" sz="1600" dirty="0"/>
          </a:p>
        </p:txBody>
      </p:sp>
      <p:pic>
        <p:nvPicPr>
          <p:cNvPr id="5" name="Picture 4">
            <a:extLst>
              <a:ext uri="{FF2B5EF4-FFF2-40B4-BE49-F238E27FC236}">
                <a16:creationId xmlns:a16="http://schemas.microsoft.com/office/drawing/2014/main" id="{CE370BB7-C40E-1921-F5C6-08FBCE39F337}"/>
              </a:ext>
            </a:extLst>
          </p:cNvPr>
          <p:cNvPicPr>
            <a:picLocks noChangeAspect="1"/>
          </p:cNvPicPr>
          <p:nvPr/>
        </p:nvPicPr>
        <p:blipFill>
          <a:blip r:embed="rId2"/>
          <a:stretch>
            <a:fillRect/>
          </a:stretch>
        </p:blipFill>
        <p:spPr>
          <a:xfrm>
            <a:off x="0" y="758488"/>
            <a:ext cx="3050157" cy="1415369"/>
          </a:xfrm>
          <a:prstGeom prst="rect">
            <a:avLst/>
          </a:prstGeom>
        </p:spPr>
      </p:pic>
      <p:pic>
        <p:nvPicPr>
          <p:cNvPr id="3" name="Picture 2">
            <a:extLst>
              <a:ext uri="{FF2B5EF4-FFF2-40B4-BE49-F238E27FC236}">
                <a16:creationId xmlns:a16="http://schemas.microsoft.com/office/drawing/2014/main" id="{238506A0-08A5-3E3D-99F9-D8B1CECA83BE}"/>
              </a:ext>
            </a:extLst>
          </p:cNvPr>
          <p:cNvPicPr>
            <a:picLocks noChangeAspect="1"/>
          </p:cNvPicPr>
          <p:nvPr/>
        </p:nvPicPr>
        <p:blipFill>
          <a:blip r:embed="rId3"/>
          <a:stretch>
            <a:fillRect/>
          </a:stretch>
        </p:blipFill>
        <p:spPr>
          <a:xfrm>
            <a:off x="3994029" y="1266086"/>
            <a:ext cx="6453703" cy="4042429"/>
          </a:xfrm>
          <a:prstGeom prst="rect">
            <a:avLst/>
          </a:prstGeom>
        </p:spPr>
      </p:pic>
    </p:spTree>
    <p:extLst>
      <p:ext uri="{BB962C8B-B14F-4D97-AF65-F5344CB8AC3E}">
        <p14:creationId xmlns:p14="http://schemas.microsoft.com/office/powerpoint/2010/main" val="1710471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E9A59A77-559E-E3C7-DAB4-CC655E9F51CE}"/>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Scatter Chart , Bubble and Dot ploy</a:t>
            </a:r>
            <a:endParaRPr lang="en-US" sz="1600" dirty="0"/>
          </a:p>
        </p:txBody>
      </p:sp>
      <p:pic>
        <p:nvPicPr>
          <p:cNvPr id="8" name="Picture 7">
            <a:extLst>
              <a:ext uri="{FF2B5EF4-FFF2-40B4-BE49-F238E27FC236}">
                <a16:creationId xmlns:a16="http://schemas.microsoft.com/office/drawing/2014/main" id="{33F1FF4F-AA85-0CD2-579E-37B27C43110F}"/>
              </a:ext>
            </a:extLst>
          </p:cNvPr>
          <p:cNvPicPr>
            <a:picLocks noChangeAspect="1"/>
          </p:cNvPicPr>
          <p:nvPr/>
        </p:nvPicPr>
        <p:blipFill>
          <a:blip r:embed="rId2"/>
          <a:stretch>
            <a:fillRect/>
          </a:stretch>
        </p:blipFill>
        <p:spPr>
          <a:xfrm>
            <a:off x="-69012" y="758488"/>
            <a:ext cx="9404982" cy="5285200"/>
          </a:xfrm>
          <a:prstGeom prst="rect">
            <a:avLst/>
          </a:prstGeom>
        </p:spPr>
      </p:pic>
      <p:sp>
        <p:nvSpPr>
          <p:cNvPr id="11" name="TextBox 10">
            <a:extLst>
              <a:ext uri="{FF2B5EF4-FFF2-40B4-BE49-F238E27FC236}">
                <a16:creationId xmlns:a16="http://schemas.microsoft.com/office/drawing/2014/main" id="{A7EA8D2B-C50C-D39A-5928-EE41E64FA155}"/>
              </a:ext>
            </a:extLst>
          </p:cNvPr>
          <p:cNvSpPr txBox="1"/>
          <p:nvPr/>
        </p:nvSpPr>
        <p:spPr>
          <a:xfrm>
            <a:off x="5186633" y="4665686"/>
            <a:ext cx="6129068" cy="959943"/>
          </a:xfrm>
          <a:prstGeom prst="rect">
            <a:avLst/>
          </a:prstGeom>
          <a:noFill/>
        </p:spPr>
        <p:txBody>
          <a:bodyPr wrap="square">
            <a:spAutoFit/>
          </a:bodyPr>
          <a:lstStyle/>
          <a:p>
            <a:pPr marL="342900" marR="0" lvl="0" indent="-342900" rtl="0">
              <a:lnSpc>
                <a:spcPct val="107000"/>
              </a:lnSpc>
              <a:spcBef>
                <a:spcPts val="0"/>
              </a:spcBef>
              <a:spcAft>
                <a:spcPts val="800"/>
              </a:spcAft>
              <a:buFont typeface="Symbol" panose="05050102010706020507" pitchFamily="18" charset="2"/>
              <a:buChar char=""/>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Dot plot is one such visualization that is popular when presenting </a:t>
            </a:r>
            <a:r>
              <a:rPr lang="en-US" sz="1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categorical</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data in relation to a </a:t>
            </a:r>
            <a:r>
              <a:rPr lang="en-US" sz="1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numerical</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value. </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7090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E9A59A77-559E-E3C7-DAB4-CC655E9F51CE}"/>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Scatter Chart , Bubble and Dot ploy</a:t>
            </a:r>
            <a:endParaRPr lang="en-US" sz="1600" dirty="0"/>
          </a:p>
        </p:txBody>
      </p:sp>
      <p:pic>
        <p:nvPicPr>
          <p:cNvPr id="8" name="Picture 7">
            <a:extLst>
              <a:ext uri="{FF2B5EF4-FFF2-40B4-BE49-F238E27FC236}">
                <a16:creationId xmlns:a16="http://schemas.microsoft.com/office/drawing/2014/main" id="{33F1FF4F-AA85-0CD2-579E-37B27C43110F}"/>
              </a:ext>
            </a:extLst>
          </p:cNvPr>
          <p:cNvPicPr>
            <a:picLocks noChangeAspect="1"/>
          </p:cNvPicPr>
          <p:nvPr/>
        </p:nvPicPr>
        <p:blipFill>
          <a:blip r:embed="rId2"/>
          <a:stretch>
            <a:fillRect/>
          </a:stretch>
        </p:blipFill>
        <p:spPr>
          <a:xfrm>
            <a:off x="-69012" y="758488"/>
            <a:ext cx="3450567" cy="1939072"/>
          </a:xfrm>
          <a:prstGeom prst="rect">
            <a:avLst/>
          </a:prstGeom>
        </p:spPr>
      </p:pic>
      <p:pic>
        <p:nvPicPr>
          <p:cNvPr id="3" name="Picture 2">
            <a:extLst>
              <a:ext uri="{FF2B5EF4-FFF2-40B4-BE49-F238E27FC236}">
                <a16:creationId xmlns:a16="http://schemas.microsoft.com/office/drawing/2014/main" id="{20998CAF-CA74-3ECA-577E-0725E82851C9}"/>
              </a:ext>
            </a:extLst>
          </p:cNvPr>
          <p:cNvPicPr>
            <a:picLocks noChangeAspect="1"/>
          </p:cNvPicPr>
          <p:nvPr/>
        </p:nvPicPr>
        <p:blipFill>
          <a:blip r:embed="rId3"/>
          <a:stretch>
            <a:fillRect/>
          </a:stretch>
        </p:blipFill>
        <p:spPr>
          <a:xfrm>
            <a:off x="3850575" y="1715797"/>
            <a:ext cx="7156729" cy="4138974"/>
          </a:xfrm>
          <a:prstGeom prst="rect">
            <a:avLst/>
          </a:prstGeom>
        </p:spPr>
      </p:pic>
    </p:spTree>
    <p:extLst>
      <p:ext uri="{BB962C8B-B14F-4D97-AF65-F5344CB8AC3E}">
        <p14:creationId xmlns:p14="http://schemas.microsoft.com/office/powerpoint/2010/main" val="2002766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E9A59A77-559E-E3C7-DAB4-CC655E9F51CE}"/>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Scatter Chart , Bubble and Dot ploy</a:t>
            </a:r>
            <a:endParaRPr lang="en-US" sz="1600" dirty="0"/>
          </a:p>
        </p:txBody>
      </p:sp>
      <p:pic>
        <p:nvPicPr>
          <p:cNvPr id="8" name="Picture 7">
            <a:extLst>
              <a:ext uri="{FF2B5EF4-FFF2-40B4-BE49-F238E27FC236}">
                <a16:creationId xmlns:a16="http://schemas.microsoft.com/office/drawing/2014/main" id="{33F1FF4F-AA85-0CD2-579E-37B27C43110F}"/>
              </a:ext>
            </a:extLst>
          </p:cNvPr>
          <p:cNvPicPr>
            <a:picLocks noChangeAspect="1"/>
          </p:cNvPicPr>
          <p:nvPr/>
        </p:nvPicPr>
        <p:blipFill>
          <a:blip r:embed="rId2"/>
          <a:stretch>
            <a:fillRect/>
          </a:stretch>
        </p:blipFill>
        <p:spPr>
          <a:xfrm>
            <a:off x="-69012" y="758488"/>
            <a:ext cx="3450567" cy="1939072"/>
          </a:xfrm>
          <a:prstGeom prst="rect">
            <a:avLst/>
          </a:prstGeom>
        </p:spPr>
      </p:pic>
      <p:pic>
        <p:nvPicPr>
          <p:cNvPr id="7" name="Picture 6">
            <a:extLst>
              <a:ext uri="{FF2B5EF4-FFF2-40B4-BE49-F238E27FC236}">
                <a16:creationId xmlns:a16="http://schemas.microsoft.com/office/drawing/2014/main" id="{854D5FDB-E867-7667-B5CC-B3E8A303886D}"/>
              </a:ext>
            </a:extLst>
          </p:cNvPr>
          <p:cNvPicPr>
            <a:picLocks noChangeAspect="1"/>
          </p:cNvPicPr>
          <p:nvPr/>
        </p:nvPicPr>
        <p:blipFill>
          <a:blip r:embed="rId3"/>
          <a:stretch>
            <a:fillRect/>
          </a:stretch>
        </p:blipFill>
        <p:spPr>
          <a:xfrm>
            <a:off x="2895153" y="1380839"/>
            <a:ext cx="6401693" cy="4096322"/>
          </a:xfrm>
          <a:prstGeom prst="rect">
            <a:avLst/>
          </a:prstGeom>
        </p:spPr>
      </p:pic>
      <p:sp>
        <p:nvSpPr>
          <p:cNvPr id="10" name="TextBox 9">
            <a:extLst>
              <a:ext uri="{FF2B5EF4-FFF2-40B4-BE49-F238E27FC236}">
                <a16:creationId xmlns:a16="http://schemas.microsoft.com/office/drawing/2014/main" id="{9C4E901C-C0FA-E534-E7B2-4591242CEF3E}"/>
              </a:ext>
            </a:extLst>
          </p:cNvPr>
          <p:cNvSpPr txBox="1"/>
          <p:nvPr/>
        </p:nvSpPr>
        <p:spPr>
          <a:xfrm>
            <a:off x="9235569" y="1904694"/>
            <a:ext cx="2737895" cy="2707857"/>
          </a:xfrm>
          <a:prstGeom prst="rect">
            <a:avLst/>
          </a:prstGeom>
          <a:noFill/>
        </p:spPr>
        <p:txBody>
          <a:bodyPr wrap="square">
            <a:spAutoFit/>
          </a:bodyPr>
          <a:lstStyle/>
          <a:p>
            <a:pPr marL="342900" marR="0" lvl="0" indent="-342900" rtl="0">
              <a:lnSpc>
                <a:spcPct val="107000"/>
              </a:lnSpc>
              <a:spcBef>
                <a:spcPts val="0"/>
              </a:spcBef>
              <a:spcAft>
                <a:spcPts val="0"/>
              </a:spcAft>
              <a:buFont typeface="Symbol" panose="05050102010706020507" pitchFamily="18" charset="2"/>
              <a:buChar char=""/>
            </a:pPr>
            <a:r>
              <a:rPr lang="en-US" sz="16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Your Company needs insights into regional product category sales performance.</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They need to know:</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6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the </a:t>
            </a:r>
            <a:r>
              <a:rPr lang="en-US" sz="16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quantity</a:t>
            </a:r>
            <a:r>
              <a:rPr lang="en-US" sz="16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sold for each category and </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Courier New" panose="02070309020205020404" pitchFamily="49" charset="0"/>
              <a:buChar char="o"/>
            </a:pPr>
            <a:r>
              <a:rPr lang="en-US" sz="16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the </a:t>
            </a:r>
            <a:r>
              <a:rPr lang="en-US" sz="16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revenue</a:t>
            </a:r>
            <a:r>
              <a:rPr lang="en-US" sz="16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per </a:t>
            </a:r>
            <a:r>
              <a:rPr lang="en-US" sz="16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country</a:t>
            </a:r>
            <a:r>
              <a:rPr lang="en-US" sz="16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endParaRPr lang="en-US" sz="2000" dirty="0">
              <a:effectLst/>
              <a:latin typeface="Arial" panose="020B0604020202020204" pitchFamily="34" charset="0"/>
              <a:ea typeface="Calibri" panose="020F050202020403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F557953-D9E2-EA40-C113-7A60712106A9}"/>
              </a:ext>
            </a:extLst>
          </p:cNvPr>
          <p:cNvSpPr/>
          <p:nvPr/>
        </p:nvSpPr>
        <p:spPr>
          <a:xfrm>
            <a:off x="475794" y="4252671"/>
            <a:ext cx="2562241"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Example</a:t>
            </a:r>
          </a:p>
        </p:txBody>
      </p:sp>
    </p:spTree>
    <p:extLst>
      <p:ext uri="{BB962C8B-B14F-4D97-AF65-F5344CB8AC3E}">
        <p14:creationId xmlns:p14="http://schemas.microsoft.com/office/powerpoint/2010/main" val="38400369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E9A59A77-559E-E3C7-DAB4-CC655E9F51CE}"/>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Scatter Chart , Bubble and Dot ploy</a:t>
            </a:r>
            <a:endParaRPr lang="en-US" sz="1600" dirty="0"/>
          </a:p>
        </p:txBody>
      </p:sp>
      <p:pic>
        <p:nvPicPr>
          <p:cNvPr id="8" name="Picture 7">
            <a:extLst>
              <a:ext uri="{FF2B5EF4-FFF2-40B4-BE49-F238E27FC236}">
                <a16:creationId xmlns:a16="http://schemas.microsoft.com/office/drawing/2014/main" id="{33F1FF4F-AA85-0CD2-579E-37B27C43110F}"/>
              </a:ext>
            </a:extLst>
          </p:cNvPr>
          <p:cNvPicPr>
            <a:picLocks noChangeAspect="1"/>
          </p:cNvPicPr>
          <p:nvPr/>
        </p:nvPicPr>
        <p:blipFill>
          <a:blip r:embed="rId2"/>
          <a:stretch>
            <a:fillRect/>
          </a:stretch>
        </p:blipFill>
        <p:spPr>
          <a:xfrm>
            <a:off x="-69012" y="758488"/>
            <a:ext cx="3450567" cy="1939072"/>
          </a:xfrm>
          <a:prstGeom prst="rect">
            <a:avLst/>
          </a:prstGeom>
        </p:spPr>
      </p:pic>
      <p:pic>
        <p:nvPicPr>
          <p:cNvPr id="3" name="Picture 2">
            <a:extLst>
              <a:ext uri="{FF2B5EF4-FFF2-40B4-BE49-F238E27FC236}">
                <a16:creationId xmlns:a16="http://schemas.microsoft.com/office/drawing/2014/main" id="{BD06A4BF-D70F-1C5E-A505-55F2CAB3B644}"/>
              </a:ext>
            </a:extLst>
          </p:cNvPr>
          <p:cNvPicPr>
            <a:picLocks noChangeAspect="1"/>
          </p:cNvPicPr>
          <p:nvPr/>
        </p:nvPicPr>
        <p:blipFill>
          <a:blip r:embed="rId3"/>
          <a:stretch>
            <a:fillRect/>
          </a:stretch>
        </p:blipFill>
        <p:spPr>
          <a:xfrm>
            <a:off x="2524880" y="1850861"/>
            <a:ext cx="8487960" cy="3210373"/>
          </a:xfrm>
          <a:prstGeom prst="rect">
            <a:avLst/>
          </a:prstGeom>
        </p:spPr>
      </p:pic>
    </p:spTree>
    <p:extLst>
      <p:ext uri="{BB962C8B-B14F-4D97-AF65-F5344CB8AC3E}">
        <p14:creationId xmlns:p14="http://schemas.microsoft.com/office/powerpoint/2010/main" val="40470220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5476D-7D3B-387C-5F35-4D39B216BA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7C4447-EFBF-874E-20F4-76913827C9CA}"/>
              </a:ext>
            </a:extLst>
          </p:cNvPr>
          <p:cNvPicPr>
            <a:picLocks noChangeAspect="1"/>
          </p:cNvPicPr>
          <p:nvPr/>
        </p:nvPicPr>
        <p:blipFill>
          <a:blip r:embed="rId2"/>
          <a:stretch>
            <a:fillRect/>
          </a:stretch>
        </p:blipFill>
        <p:spPr>
          <a:xfrm>
            <a:off x="6830291" y="2663178"/>
            <a:ext cx="4788730" cy="3137878"/>
          </a:xfrm>
          <a:prstGeom prst="rect">
            <a:avLst/>
          </a:prstGeom>
        </p:spPr>
      </p:pic>
      <p:sp>
        <p:nvSpPr>
          <p:cNvPr id="4" name="Title 1">
            <a:extLst>
              <a:ext uri="{FF2B5EF4-FFF2-40B4-BE49-F238E27FC236}">
                <a16:creationId xmlns:a16="http://schemas.microsoft.com/office/drawing/2014/main" id="{6DDB40C9-64AF-F81B-8298-507E730C622E}"/>
              </a:ext>
            </a:extLst>
          </p:cNvPr>
          <p:cNvSpPr txBox="1">
            <a:spLocks/>
          </p:cNvSpPr>
          <p:nvPr/>
        </p:nvSpPr>
        <p:spPr>
          <a:xfrm>
            <a:off x="955519" y="661529"/>
            <a:ext cx="10280962" cy="21111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Exercise </a:t>
            </a:r>
            <a:r>
              <a:rPr lang="en-US" altLang="en-US" b="1" dirty="0">
                <a:solidFill>
                  <a:srgbClr val="FF0000"/>
                </a:solidFill>
                <a:latin typeface="Arial Black" panose="020B0A04020102020204" pitchFamily="34" charset="0"/>
                <a:cs typeface="Times New Roman" panose="02020603050405020304" pitchFamily="18" charset="0"/>
              </a:rPr>
              <a:t>18</a:t>
            </a: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a:t>
            </a:r>
          </a:p>
          <a:p>
            <a:pPr lvl="0"/>
            <a:r>
              <a:rPr lang="en-US" altLang="en-US" b="1" dirty="0">
                <a:solidFill>
                  <a:srgbClr val="FF0000"/>
                </a:solidFill>
                <a:latin typeface="Arial Black" panose="020B0A04020102020204" pitchFamily="34" charset="0"/>
              </a:rPr>
              <a:t>Create Scatter Chart</a:t>
            </a:r>
            <a:endPar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mj-cs"/>
            </a:endParaRPr>
          </a:p>
        </p:txBody>
      </p:sp>
    </p:spTree>
    <p:extLst>
      <p:ext uri="{BB962C8B-B14F-4D97-AF65-F5344CB8AC3E}">
        <p14:creationId xmlns:p14="http://schemas.microsoft.com/office/powerpoint/2010/main" val="155240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30E5A8B-86F5-338B-BFCC-94BDD8ACC7B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World Happiness Report</a:t>
            </a:r>
            <a:endParaRPr lang="en-US" sz="1600" dirty="0"/>
          </a:p>
        </p:txBody>
      </p:sp>
      <p:sp>
        <p:nvSpPr>
          <p:cNvPr id="5" name="TextBox 4">
            <a:hlinkClick r:id="rId2"/>
            <a:extLst>
              <a:ext uri="{FF2B5EF4-FFF2-40B4-BE49-F238E27FC236}">
                <a16:creationId xmlns:a16="http://schemas.microsoft.com/office/drawing/2014/main" id="{8E7AD9F2-7040-D08A-3BDF-3033000CA5C2}"/>
              </a:ext>
            </a:extLst>
          </p:cNvPr>
          <p:cNvSpPr txBox="1"/>
          <p:nvPr/>
        </p:nvSpPr>
        <p:spPr>
          <a:xfrm>
            <a:off x="3047999" y="5177042"/>
            <a:ext cx="7689273" cy="461665"/>
          </a:xfrm>
          <a:prstGeom prst="rect">
            <a:avLst/>
          </a:prstGeom>
          <a:noFill/>
        </p:spPr>
        <p:txBody>
          <a:bodyPr wrap="square">
            <a:spAutoFit/>
          </a:bodyPr>
          <a:lstStyle/>
          <a:p>
            <a:r>
              <a:rPr lang="en-US" sz="2400" dirty="0">
                <a:hlinkClick r:id="rId2"/>
              </a:rPr>
              <a:t>https://en.wikipedia.org/wiki/World_Happiness_Report</a:t>
            </a:r>
            <a:endParaRPr lang="en-US" sz="2400" dirty="0"/>
          </a:p>
        </p:txBody>
      </p:sp>
      <p:pic>
        <p:nvPicPr>
          <p:cNvPr id="10" name="Picture 9">
            <a:extLst>
              <a:ext uri="{FF2B5EF4-FFF2-40B4-BE49-F238E27FC236}">
                <a16:creationId xmlns:a16="http://schemas.microsoft.com/office/drawing/2014/main" id="{81A1943B-B6FB-97EB-0EF4-05C49ECA0BDF}"/>
              </a:ext>
            </a:extLst>
          </p:cNvPr>
          <p:cNvPicPr>
            <a:picLocks noChangeAspect="1"/>
          </p:cNvPicPr>
          <p:nvPr/>
        </p:nvPicPr>
        <p:blipFill>
          <a:blip r:embed="rId3"/>
          <a:stretch>
            <a:fillRect/>
          </a:stretch>
        </p:blipFill>
        <p:spPr>
          <a:xfrm>
            <a:off x="318654" y="748831"/>
            <a:ext cx="6470073" cy="2120916"/>
          </a:xfrm>
          <a:prstGeom prst="rect">
            <a:avLst/>
          </a:prstGeom>
        </p:spPr>
      </p:pic>
      <p:pic>
        <p:nvPicPr>
          <p:cNvPr id="7" name="Picture 6">
            <a:extLst>
              <a:ext uri="{FF2B5EF4-FFF2-40B4-BE49-F238E27FC236}">
                <a16:creationId xmlns:a16="http://schemas.microsoft.com/office/drawing/2014/main" id="{FAEB47F5-234F-B88D-B2B0-36EFABA3CD59}"/>
              </a:ext>
            </a:extLst>
          </p:cNvPr>
          <p:cNvPicPr>
            <a:picLocks noChangeAspect="1"/>
          </p:cNvPicPr>
          <p:nvPr/>
        </p:nvPicPr>
        <p:blipFill>
          <a:blip r:embed="rId4"/>
          <a:stretch>
            <a:fillRect/>
          </a:stretch>
        </p:blipFill>
        <p:spPr>
          <a:xfrm>
            <a:off x="3151925" y="2498469"/>
            <a:ext cx="5992076" cy="2581591"/>
          </a:xfrm>
          <a:prstGeom prst="rect">
            <a:avLst/>
          </a:prstGeom>
        </p:spPr>
      </p:pic>
    </p:spTree>
    <p:extLst>
      <p:ext uri="{BB962C8B-B14F-4D97-AF65-F5344CB8AC3E}">
        <p14:creationId xmlns:p14="http://schemas.microsoft.com/office/powerpoint/2010/main" val="253336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1</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370264"/>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In a scatter chart, what term describes a data point that significantly deviates from the other data points?</a:t>
            </a:r>
          </a:p>
          <a:p>
            <a:pPr lvl="1"/>
            <a:r>
              <a:rPr lang="en-US" dirty="0">
                <a:solidFill>
                  <a:srgbClr val="333333"/>
                </a:solidFill>
                <a:effectLst/>
                <a:latin typeface="Arial" panose="020B0604020202020204" pitchFamily="34" charset="0"/>
                <a:ea typeface="Times New Roman" panose="02020603050405020304" pitchFamily="18" charset="0"/>
              </a:rPr>
              <a:t>A.	Axis</a:t>
            </a:r>
          </a:p>
          <a:p>
            <a:pPr lvl="1"/>
            <a:r>
              <a:rPr lang="en-US" dirty="0">
                <a:solidFill>
                  <a:srgbClr val="333333"/>
                </a:solidFill>
                <a:effectLst/>
                <a:latin typeface="Arial" panose="020B0604020202020204" pitchFamily="34" charset="0"/>
                <a:ea typeface="Times New Roman" panose="02020603050405020304" pitchFamily="18" charset="0"/>
              </a:rPr>
              <a:t>B.	Outlier</a:t>
            </a:r>
          </a:p>
          <a:p>
            <a:pPr lvl="1"/>
            <a:r>
              <a:rPr lang="en-US" dirty="0">
                <a:solidFill>
                  <a:srgbClr val="333333"/>
                </a:solidFill>
                <a:effectLst/>
                <a:latin typeface="Arial" panose="020B0604020202020204" pitchFamily="34" charset="0"/>
                <a:ea typeface="Times New Roman" panose="02020603050405020304" pitchFamily="18" charset="0"/>
              </a:rPr>
              <a:t>C.	Legend</a:t>
            </a:r>
          </a:p>
          <a:p>
            <a:pPr lvl="1"/>
            <a:r>
              <a:rPr lang="en-US" dirty="0">
                <a:solidFill>
                  <a:srgbClr val="333333"/>
                </a:solidFill>
                <a:effectLst/>
                <a:latin typeface="Arial" panose="020B0604020202020204" pitchFamily="34" charset="0"/>
                <a:ea typeface="Times New Roman" panose="02020603050405020304" pitchFamily="18" charset="0"/>
              </a:rPr>
              <a:t>D.	Cluster</a:t>
            </a:r>
          </a:p>
          <a:p>
            <a:pPr lvl="1"/>
            <a:endParaRPr lang="en-US" dirty="0">
              <a:solidFill>
                <a:srgbClr val="333333"/>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84297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F9DDA96-7D03-472B-1462-59CEC4306AB6}"/>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Line and Stacked Column Chart</a:t>
            </a:r>
            <a:endParaRPr lang="en-US" sz="1600" dirty="0"/>
          </a:p>
        </p:txBody>
      </p:sp>
      <p:pic>
        <p:nvPicPr>
          <p:cNvPr id="3" name="Picture 2">
            <a:extLst>
              <a:ext uri="{FF2B5EF4-FFF2-40B4-BE49-F238E27FC236}">
                <a16:creationId xmlns:a16="http://schemas.microsoft.com/office/drawing/2014/main" id="{3EFA062B-0507-4913-4605-3CF89C3B219D}"/>
              </a:ext>
            </a:extLst>
          </p:cNvPr>
          <p:cNvPicPr>
            <a:picLocks noChangeAspect="1"/>
          </p:cNvPicPr>
          <p:nvPr/>
        </p:nvPicPr>
        <p:blipFill>
          <a:blip r:embed="rId2"/>
          <a:stretch>
            <a:fillRect/>
          </a:stretch>
        </p:blipFill>
        <p:spPr>
          <a:xfrm>
            <a:off x="723150" y="1011341"/>
            <a:ext cx="10745700" cy="4706007"/>
          </a:xfrm>
          <a:prstGeom prst="rect">
            <a:avLst/>
          </a:prstGeom>
        </p:spPr>
      </p:pic>
    </p:spTree>
    <p:extLst>
      <p:ext uri="{BB962C8B-B14F-4D97-AF65-F5344CB8AC3E}">
        <p14:creationId xmlns:p14="http://schemas.microsoft.com/office/powerpoint/2010/main" val="76233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370264"/>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In a scatter chart, what term describes a data point that significantly deviates from the other data points?</a:t>
            </a:r>
          </a:p>
          <a:p>
            <a:pPr lvl="1"/>
            <a:r>
              <a:rPr lang="en-US" dirty="0">
                <a:solidFill>
                  <a:srgbClr val="333333"/>
                </a:solidFill>
                <a:effectLst/>
                <a:latin typeface="Arial" panose="020B0604020202020204" pitchFamily="34" charset="0"/>
                <a:ea typeface="Times New Roman" panose="02020603050405020304" pitchFamily="18" charset="0"/>
              </a:rPr>
              <a:t>A.	Axis</a:t>
            </a:r>
          </a:p>
          <a:p>
            <a:pPr lvl="1"/>
            <a:r>
              <a:rPr lang="en-US" dirty="0">
                <a:solidFill>
                  <a:srgbClr val="333333"/>
                </a:solidFill>
                <a:effectLst/>
                <a:latin typeface="Arial" panose="020B0604020202020204" pitchFamily="34" charset="0"/>
                <a:ea typeface="Times New Roman" panose="02020603050405020304" pitchFamily="18" charset="0"/>
              </a:rPr>
              <a:t>B.	</a:t>
            </a:r>
            <a:r>
              <a:rPr lang="en-US" dirty="0">
                <a:solidFill>
                  <a:srgbClr val="333333"/>
                </a:solidFill>
                <a:effectLst/>
                <a:highlight>
                  <a:srgbClr val="00FF00"/>
                </a:highlight>
                <a:latin typeface="Arial" panose="020B0604020202020204" pitchFamily="34" charset="0"/>
                <a:ea typeface="Times New Roman" panose="02020603050405020304" pitchFamily="18" charset="0"/>
              </a:rPr>
              <a:t>Outlier</a:t>
            </a:r>
          </a:p>
          <a:p>
            <a:pPr lvl="1"/>
            <a:r>
              <a:rPr lang="en-US" dirty="0">
                <a:solidFill>
                  <a:srgbClr val="333333"/>
                </a:solidFill>
                <a:effectLst/>
                <a:latin typeface="Arial" panose="020B0604020202020204" pitchFamily="34" charset="0"/>
                <a:ea typeface="Times New Roman" panose="02020603050405020304" pitchFamily="18" charset="0"/>
              </a:rPr>
              <a:t>C.	Legend</a:t>
            </a:r>
          </a:p>
          <a:p>
            <a:pPr lvl="1"/>
            <a:r>
              <a:rPr lang="en-US" dirty="0">
                <a:solidFill>
                  <a:srgbClr val="333333"/>
                </a:solidFill>
                <a:effectLst/>
                <a:latin typeface="Arial" panose="020B0604020202020204" pitchFamily="34" charset="0"/>
                <a:ea typeface="Times New Roman" panose="02020603050405020304" pitchFamily="18" charset="0"/>
              </a:rPr>
              <a:t>D.	Cluster</a:t>
            </a:r>
          </a:p>
          <a:p>
            <a:pPr lvl="1"/>
            <a:endParaRPr lang="en-US" dirty="0">
              <a:solidFill>
                <a:srgbClr val="333333"/>
              </a:solidFill>
              <a:effectLst/>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635DDAF2-7538-41C0-5C11-4F94F658C630}"/>
              </a:ext>
            </a:extLst>
          </p:cNvPr>
          <p:cNvPicPr>
            <a:picLocks noChangeAspect="1"/>
          </p:cNvPicPr>
          <p:nvPr/>
        </p:nvPicPr>
        <p:blipFill>
          <a:blip r:embed="rId2"/>
          <a:stretch>
            <a:fillRect/>
          </a:stretch>
        </p:blipFill>
        <p:spPr>
          <a:xfrm>
            <a:off x="2390258" y="3851103"/>
            <a:ext cx="7411484" cy="743054"/>
          </a:xfrm>
          <a:prstGeom prst="rect">
            <a:avLst/>
          </a:prstGeom>
        </p:spPr>
      </p:pic>
    </p:spTree>
    <p:extLst>
      <p:ext uri="{BB962C8B-B14F-4D97-AF65-F5344CB8AC3E}">
        <p14:creationId xmlns:p14="http://schemas.microsoft.com/office/powerpoint/2010/main" val="114624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2</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528897"/>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sz="2000" dirty="0">
                <a:solidFill>
                  <a:srgbClr val="333333"/>
                </a:solidFill>
                <a:effectLst/>
                <a:latin typeface="Arial" panose="020B0604020202020204" pitchFamily="34" charset="0"/>
                <a:ea typeface="Times New Roman" panose="02020603050405020304" pitchFamily="18" charset="0"/>
              </a:rPr>
              <a:t>Which statements are true about dot plot chart? Select all that apply.</a:t>
            </a:r>
          </a:p>
          <a:p>
            <a:r>
              <a:rPr lang="en-US" sz="2000" dirty="0">
                <a:solidFill>
                  <a:srgbClr val="333333"/>
                </a:solidFill>
                <a:effectLst/>
                <a:latin typeface="Arial" panose="020B0604020202020204" pitchFamily="34" charset="0"/>
                <a:ea typeface="Times New Roman" panose="02020603050405020304" pitchFamily="18" charset="0"/>
              </a:rPr>
              <a:t>A.	Dot plot chart is a variation of a scatter plot in Power BI.</a:t>
            </a:r>
          </a:p>
          <a:p>
            <a:r>
              <a:rPr lang="en-US" sz="2000" dirty="0">
                <a:solidFill>
                  <a:srgbClr val="333333"/>
                </a:solidFill>
                <a:effectLst/>
                <a:latin typeface="Arial" panose="020B0604020202020204" pitchFamily="34" charset="0"/>
                <a:ea typeface="Times New Roman" panose="02020603050405020304" pitchFamily="18" charset="0"/>
              </a:rPr>
              <a:t>B.	Dot plot chart allows you to display relationship between two numerical data values.</a:t>
            </a:r>
          </a:p>
          <a:p>
            <a:r>
              <a:rPr lang="en-US" sz="2000" dirty="0">
                <a:solidFill>
                  <a:srgbClr val="333333"/>
                </a:solidFill>
                <a:effectLst/>
                <a:latin typeface="Arial" panose="020B0604020202020204" pitchFamily="34" charset="0"/>
                <a:ea typeface="Times New Roman" panose="02020603050405020304" pitchFamily="18" charset="0"/>
              </a:rPr>
              <a:t>C.	Dot plot chart can be directly created from the visualization pane of Power BI desktop.</a:t>
            </a:r>
          </a:p>
          <a:p>
            <a:r>
              <a:rPr lang="en-US" sz="2000" dirty="0">
                <a:solidFill>
                  <a:srgbClr val="333333"/>
                </a:solidFill>
                <a:effectLst/>
                <a:latin typeface="Arial" panose="020B0604020202020204" pitchFamily="34" charset="0"/>
                <a:ea typeface="Times New Roman" panose="02020603050405020304" pitchFamily="18" charset="0"/>
              </a:rPr>
              <a:t>D.	Dot plot chart enables you to plot categorical data on the horizontal axis of the chart.</a:t>
            </a:r>
          </a:p>
          <a:p>
            <a:pPr lvl="1"/>
            <a:endParaRPr lang="en-US" sz="1600" dirty="0">
              <a:solidFill>
                <a:srgbClr val="333333"/>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406242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2</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528897"/>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sz="2000" dirty="0">
                <a:solidFill>
                  <a:srgbClr val="333333"/>
                </a:solidFill>
                <a:effectLst/>
                <a:latin typeface="Arial" panose="020B0604020202020204" pitchFamily="34" charset="0"/>
                <a:ea typeface="Times New Roman" panose="02020603050405020304" pitchFamily="18" charset="0"/>
              </a:rPr>
              <a:t>Which statements are true about dot plot chart? Select all that apply.</a:t>
            </a:r>
          </a:p>
          <a:p>
            <a:r>
              <a:rPr lang="en-US" sz="2000" dirty="0">
                <a:solidFill>
                  <a:srgbClr val="333333"/>
                </a:solidFill>
                <a:effectLst/>
                <a:latin typeface="Arial" panose="020B0604020202020204" pitchFamily="34" charset="0"/>
                <a:ea typeface="Times New Roman" panose="02020603050405020304" pitchFamily="18" charset="0"/>
              </a:rPr>
              <a:t>A.	</a:t>
            </a:r>
            <a:r>
              <a:rPr lang="en-US" sz="2000" dirty="0">
                <a:solidFill>
                  <a:srgbClr val="333333"/>
                </a:solidFill>
                <a:effectLst/>
                <a:highlight>
                  <a:srgbClr val="00FF00"/>
                </a:highlight>
                <a:latin typeface="Arial" panose="020B0604020202020204" pitchFamily="34" charset="0"/>
                <a:ea typeface="Times New Roman" panose="02020603050405020304" pitchFamily="18" charset="0"/>
              </a:rPr>
              <a:t>Dot plot chart is a variation of a scatter plot in Power BI</a:t>
            </a:r>
            <a:r>
              <a:rPr lang="en-US" sz="2000" dirty="0">
                <a:solidFill>
                  <a:srgbClr val="333333"/>
                </a:solidFill>
                <a:effectLst/>
                <a:latin typeface="Arial" panose="020B0604020202020204" pitchFamily="34" charset="0"/>
                <a:ea typeface="Times New Roman" panose="02020603050405020304" pitchFamily="18" charset="0"/>
              </a:rPr>
              <a:t>.</a:t>
            </a:r>
          </a:p>
          <a:p>
            <a:r>
              <a:rPr lang="en-US" sz="2000" dirty="0">
                <a:solidFill>
                  <a:srgbClr val="333333"/>
                </a:solidFill>
                <a:effectLst/>
                <a:latin typeface="Arial" panose="020B0604020202020204" pitchFamily="34" charset="0"/>
                <a:ea typeface="Times New Roman" panose="02020603050405020304" pitchFamily="18" charset="0"/>
              </a:rPr>
              <a:t>B.	Dot plot chart allows you to display relationship between two numerical data values.</a:t>
            </a:r>
          </a:p>
          <a:p>
            <a:r>
              <a:rPr lang="en-US" sz="2000" dirty="0">
                <a:solidFill>
                  <a:srgbClr val="333333"/>
                </a:solidFill>
                <a:effectLst/>
                <a:latin typeface="Arial" panose="020B0604020202020204" pitchFamily="34" charset="0"/>
                <a:ea typeface="Times New Roman" panose="02020603050405020304" pitchFamily="18" charset="0"/>
              </a:rPr>
              <a:t>C.	Dot plot chart can be directly created from the visualization pane of Power BI desktop.</a:t>
            </a:r>
          </a:p>
          <a:p>
            <a:r>
              <a:rPr lang="en-US" sz="2000" dirty="0">
                <a:solidFill>
                  <a:srgbClr val="333333"/>
                </a:solidFill>
                <a:effectLst/>
                <a:latin typeface="Arial" panose="020B0604020202020204" pitchFamily="34" charset="0"/>
                <a:ea typeface="Times New Roman" panose="02020603050405020304" pitchFamily="18" charset="0"/>
              </a:rPr>
              <a:t>D.	</a:t>
            </a:r>
            <a:r>
              <a:rPr lang="en-US" sz="2000" dirty="0">
                <a:solidFill>
                  <a:srgbClr val="333333"/>
                </a:solidFill>
                <a:effectLst/>
                <a:highlight>
                  <a:srgbClr val="00FF00"/>
                </a:highlight>
                <a:latin typeface="Arial" panose="020B0604020202020204" pitchFamily="34" charset="0"/>
                <a:ea typeface="Times New Roman" panose="02020603050405020304" pitchFamily="18" charset="0"/>
              </a:rPr>
              <a:t>Dot plot chart enables you to plot categorical data on the horizontal axis of the chart</a:t>
            </a:r>
            <a:r>
              <a:rPr lang="en-US" sz="2000" dirty="0">
                <a:solidFill>
                  <a:srgbClr val="333333"/>
                </a:solidFill>
                <a:effectLst/>
                <a:latin typeface="Arial" panose="020B0604020202020204" pitchFamily="34" charset="0"/>
                <a:ea typeface="Times New Roman" panose="02020603050405020304" pitchFamily="18" charset="0"/>
              </a:rPr>
              <a:t>.</a:t>
            </a:r>
          </a:p>
          <a:p>
            <a:pPr lvl="1"/>
            <a:endParaRPr lang="en-US" sz="1600" dirty="0">
              <a:solidFill>
                <a:srgbClr val="333333"/>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994853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0070C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8</a:t>
            </a: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1136466" y="2877748"/>
            <a:ext cx="6683589" cy="584775"/>
          </a:xfrm>
          <a:prstGeom prst="rect">
            <a:avLst/>
          </a:prstGeom>
          <a:noFill/>
        </p:spPr>
        <p:txBody>
          <a:bodyPr wrap="square" rtlCol="0">
            <a:spAutoFit/>
          </a:bodyPr>
          <a:lstStyle/>
          <a:p>
            <a:pPr lvl="0" defTabSz="914400">
              <a:defRPr/>
            </a:pPr>
            <a:r>
              <a:rPr lang="en-US" sz="3200" b="1" dirty="0">
                <a:solidFill>
                  <a:prstClr val="white"/>
                </a:solidFill>
                <a:latin typeface="Open Sans" panose="020B0606030504020204" pitchFamily="34" charset="0"/>
                <a:ea typeface="Open Sans" panose="020B0606030504020204" pitchFamily="34" charset="0"/>
                <a:cs typeface="Open Sans" panose="020B0606030504020204" pitchFamily="34" charset="0"/>
              </a:rPr>
              <a:t>Cards</a:t>
            </a:r>
          </a:p>
        </p:txBody>
      </p:sp>
    </p:spTree>
    <p:extLst>
      <p:ext uri="{BB962C8B-B14F-4D97-AF65-F5344CB8AC3E}">
        <p14:creationId xmlns:p14="http://schemas.microsoft.com/office/powerpoint/2010/main" val="128211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E9A59A77-559E-E3C7-DAB4-CC655E9F51CE}"/>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Cards</a:t>
            </a:r>
            <a:endParaRPr lang="en-US" sz="1600" dirty="0"/>
          </a:p>
        </p:txBody>
      </p:sp>
      <p:pic>
        <p:nvPicPr>
          <p:cNvPr id="5" name="Picture 4">
            <a:extLst>
              <a:ext uri="{FF2B5EF4-FFF2-40B4-BE49-F238E27FC236}">
                <a16:creationId xmlns:a16="http://schemas.microsoft.com/office/drawing/2014/main" id="{44042DEA-E36F-1741-4F16-38E6B09A5204}"/>
              </a:ext>
            </a:extLst>
          </p:cNvPr>
          <p:cNvPicPr>
            <a:picLocks noChangeAspect="1"/>
          </p:cNvPicPr>
          <p:nvPr/>
        </p:nvPicPr>
        <p:blipFill>
          <a:blip r:embed="rId2"/>
          <a:stretch>
            <a:fillRect/>
          </a:stretch>
        </p:blipFill>
        <p:spPr>
          <a:xfrm>
            <a:off x="593272" y="1161052"/>
            <a:ext cx="11212490" cy="4001058"/>
          </a:xfrm>
          <a:prstGeom prst="rect">
            <a:avLst/>
          </a:prstGeom>
        </p:spPr>
      </p:pic>
    </p:spTree>
    <p:extLst>
      <p:ext uri="{BB962C8B-B14F-4D97-AF65-F5344CB8AC3E}">
        <p14:creationId xmlns:p14="http://schemas.microsoft.com/office/powerpoint/2010/main" val="373565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E9A59A77-559E-E3C7-DAB4-CC655E9F51CE}"/>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Card Visual</a:t>
            </a:r>
            <a:endParaRPr lang="en-US" sz="1600" dirty="0"/>
          </a:p>
        </p:txBody>
      </p:sp>
      <p:pic>
        <p:nvPicPr>
          <p:cNvPr id="3" name="Picture 2">
            <a:extLst>
              <a:ext uri="{FF2B5EF4-FFF2-40B4-BE49-F238E27FC236}">
                <a16:creationId xmlns:a16="http://schemas.microsoft.com/office/drawing/2014/main" id="{89C4548D-66DD-82F4-74EB-1EDE5CF02FC6}"/>
              </a:ext>
            </a:extLst>
          </p:cNvPr>
          <p:cNvPicPr>
            <a:picLocks noChangeAspect="1"/>
          </p:cNvPicPr>
          <p:nvPr/>
        </p:nvPicPr>
        <p:blipFill>
          <a:blip r:embed="rId2"/>
          <a:stretch>
            <a:fillRect/>
          </a:stretch>
        </p:blipFill>
        <p:spPr>
          <a:xfrm>
            <a:off x="1261388" y="1209365"/>
            <a:ext cx="9669224" cy="4439270"/>
          </a:xfrm>
          <a:prstGeom prst="rect">
            <a:avLst/>
          </a:prstGeom>
        </p:spPr>
      </p:pic>
    </p:spTree>
    <p:extLst>
      <p:ext uri="{BB962C8B-B14F-4D97-AF65-F5344CB8AC3E}">
        <p14:creationId xmlns:p14="http://schemas.microsoft.com/office/powerpoint/2010/main" val="31137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E9A59A77-559E-E3C7-DAB4-CC655E9F51CE}"/>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Card Visual</a:t>
            </a:r>
            <a:endParaRPr lang="en-US" sz="1600" dirty="0"/>
          </a:p>
        </p:txBody>
      </p:sp>
      <p:pic>
        <p:nvPicPr>
          <p:cNvPr id="5" name="Picture 4">
            <a:extLst>
              <a:ext uri="{FF2B5EF4-FFF2-40B4-BE49-F238E27FC236}">
                <a16:creationId xmlns:a16="http://schemas.microsoft.com/office/drawing/2014/main" id="{B2EB778E-D87D-37ED-8102-B13F421BD872}"/>
              </a:ext>
            </a:extLst>
          </p:cNvPr>
          <p:cNvPicPr>
            <a:picLocks noChangeAspect="1"/>
          </p:cNvPicPr>
          <p:nvPr/>
        </p:nvPicPr>
        <p:blipFill>
          <a:blip r:embed="rId2"/>
          <a:stretch>
            <a:fillRect/>
          </a:stretch>
        </p:blipFill>
        <p:spPr>
          <a:xfrm>
            <a:off x="1166124" y="2333472"/>
            <a:ext cx="9859751" cy="2191056"/>
          </a:xfrm>
          <a:prstGeom prst="rect">
            <a:avLst/>
          </a:prstGeom>
        </p:spPr>
      </p:pic>
    </p:spTree>
    <p:extLst>
      <p:ext uri="{BB962C8B-B14F-4D97-AF65-F5344CB8AC3E}">
        <p14:creationId xmlns:p14="http://schemas.microsoft.com/office/powerpoint/2010/main" val="155359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E9A59A77-559E-E3C7-DAB4-CC655E9F51CE}"/>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Multi-row Card Visual</a:t>
            </a:r>
            <a:endParaRPr lang="en-US" sz="1600" dirty="0"/>
          </a:p>
        </p:txBody>
      </p:sp>
      <p:pic>
        <p:nvPicPr>
          <p:cNvPr id="3" name="Picture 2">
            <a:extLst>
              <a:ext uri="{FF2B5EF4-FFF2-40B4-BE49-F238E27FC236}">
                <a16:creationId xmlns:a16="http://schemas.microsoft.com/office/drawing/2014/main" id="{9184166B-AEDE-55A1-9DCD-497B497118FF}"/>
              </a:ext>
            </a:extLst>
          </p:cNvPr>
          <p:cNvPicPr>
            <a:picLocks noChangeAspect="1"/>
          </p:cNvPicPr>
          <p:nvPr/>
        </p:nvPicPr>
        <p:blipFill>
          <a:blip r:embed="rId2"/>
          <a:stretch>
            <a:fillRect/>
          </a:stretch>
        </p:blipFill>
        <p:spPr>
          <a:xfrm>
            <a:off x="1813915" y="799733"/>
            <a:ext cx="8564170" cy="5258534"/>
          </a:xfrm>
          <a:prstGeom prst="rect">
            <a:avLst/>
          </a:prstGeom>
        </p:spPr>
      </p:pic>
    </p:spTree>
    <p:extLst>
      <p:ext uri="{BB962C8B-B14F-4D97-AF65-F5344CB8AC3E}">
        <p14:creationId xmlns:p14="http://schemas.microsoft.com/office/powerpoint/2010/main" val="310868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E9A59A77-559E-E3C7-DAB4-CC655E9F51CE}"/>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Radial gauge Visual</a:t>
            </a:r>
            <a:endParaRPr lang="en-US" sz="1600" dirty="0"/>
          </a:p>
        </p:txBody>
      </p:sp>
      <p:pic>
        <p:nvPicPr>
          <p:cNvPr id="7" name="Picture 6">
            <a:extLst>
              <a:ext uri="{FF2B5EF4-FFF2-40B4-BE49-F238E27FC236}">
                <a16:creationId xmlns:a16="http://schemas.microsoft.com/office/drawing/2014/main" id="{CD17A249-D823-47DD-832E-CFA09B18E56B}"/>
              </a:ext>
            </a:extLst>
          </p:cNvPr>
          <p:cNvPicPr>
            <a:picLocks noChangeAspect="1"/>
          </p:cNvPicPr>
          <p:nvPr/>
        </p:nvPicPr>
        <p:blipFill>
          <a:blip r:embed="rId2"/>
          <a:stretch>
            <a:fillRect/>
          </a:stretch>
        </p:blipFill>
        <p:spPr>
          <a:xfrm>
            <a:off x="2441276" y="803978"/>
            <a:ext cx="8799906" cy="4706232"/>
          </a:xfrm>
          <a:prstGeom prst="rect">
            <a:avLst/>
          </a:prstGeom>
        </p:spPr>
      </p:pic>
      <p:sp>
        <p:nvSpPr>
          <p:cNvPr id="9" name="TextBox 8">
            <a:extLst>
              <a:ext uri="{FF2B5EF4-FFF2-40B4-BE49-F238E27FC236}">
                <a16:creationId xmlns:a16="http://schemas.microsoft.com/office/drawing/2014/main" id="{70666533-BD4A-0779-EA5A-4E0E5EAD636C}"/>
              </a:ext>
            </a:extLst>
          </p:cNvPr>
          <p:cNvSpPr txBox="1"/>
          <p:nvPr/>
        </p:nvSpPr>
        <p:spPr>
          <a:xfrm>
            <a:off x="1606670" y="5570884"/>
            <a:ext cx="8106674" cy="397738"/>
          </a:xfrm>
          <a:prstGeom prst="rect">
            <a:avLst/>
          </a:prstGeom>
          <a:noFill/>
        </p:spPr>
        <p:txBody>
          <a:bodyPr wrap="square">
            <a:spAutoFit/>
          </a:bodyPr>
          <a:lstStyle/>
          <a:p>
            <a:pPr marL="342900" marR="0" lvl="0" indent="-342900" rtl="0">
              <a:lnSpc>
                <a:spcPct val="107000"/>
              </a:lnSpc>
              <a:spcBef>
                <a:spcPts val="0"/>
              </a:spcBef>
              <a:spcAft>
                <a:spcPts val="800"/>
              </a:spcAft>
              <a:buFont typeface="Symbol" panose="05050102010706020507" pitchFamily="18" charset="2"/>
              <a:buChar char=""/>
            </a:pPr>
            <a:r>
              <a:rPr lang="en-US" sz="2000" dirty="0">
                <a:solidFill>
                  <a:srgbClr val="FF0000"/>
                </a:solidFill>
                <a:latin typeface="Arial" panose="020B0604020202020204" pitchFamily="34" charset="0"/>
                <a:ea typeface="Times New Roman" panose="02020603050405020304" pitchFamily="18" charset="0"/>
                <a:cs typeface="Arial" panose="020B0604020202020204" pitchFamily="34" charset="0"/>
              </a:rPr>
              <a:t>T</a:t>
            </a:r>
            <a:r>
              <a:rPr lang="en-US"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hey </a:t>
            </a:r>
            <a:r>
              <a:rPr lang="en-US" sz="20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take up a lot of space</a:t>
            </a:r>
            <a:r>
              <a:rPr lang="en-US" sz="20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compared to the insights they provide. </a:t>
            </a:r>
            <a:endParaRPr lang="en-US" sz="2800"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2272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E9A59A77-559E-E3C7-DAB4-CC655E9F51CE}"/>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  Radial gauge Visual</a:t>
            </a:r>
            <a:endParaRPr lang="en-US" sz="1600" dirty="0"/>
          </a:p>
        </p:txBody>
      </p:sp>
      <p:pic>
        <p:nvPicPr>
          <p:cNvPr id="3" name="Picture 2">
            <a:extLst>
              <a:ext uri="{FF2B5EF4-FFF2-40B4-BE49-F238E27FC236}">
                <a16:creationId xmlns:a16="http://schemas.microsoft.com/office/drawing/2014/main" id="{4396663D-9CF5-713E-AD3E-461B1ADD014E}"/>
              </a:ext>
            </a:extLst>
          </p:cNvPr>
          <p:cNvPicPr>
            <a:picLocks noChangeAspect="1"/>
          </p:cNvPicPr>
          <p:nvPr/>
        </p:nvPicPr>
        <p:blipFill>
          <a:blip r:embed="rId2"/>
          <a:stretch>
            <a:fillRect/>
          </a:stretch>
        </p:blipFill>
        <p:spPr>
          <a:xfrm>
            <a:off x="1537651" y="1561839"/>
            <a:ext cx="9116697" cy="3734321"/>
          </a:xfrm>
          <a:prstGeom prst="rect">
            <a:avLst/>
          </a:prstGeom>
        </p:spPr>
      </p:pic>
      <p:pic>
        <p:nvPicPr>
          <p:cNvPr id="6" name="Picture 5">
            <a:extLst>
              <a:ext uri="{FF2B5EF4-FFF2-40B4-BE49-F238E27FC236}">
                <a16:creationId xmlns:a16="http://schemas.microsoft.com/office/drawing/2014/main" id="{F0F3A32A-E8AA-B34D-DAAE-428F756E0002}"/>
              </a:ext>
            </a:extLst>
          </p:cNvPr>
          <p:cNvPicPr>
            <a:picLocks noChangeAspect="1"/>
          </p:cNvPicPr>
          <p:nvPr/>
        </p:nvPicPr>
        <p:blipFill>
          <a:blip r:embed="rId3"/>
          <a:stretch>
            <a:fillRect/>
          </a:stretch>
        </p:blipFill>
        <p:spPr>
          <a:xfrm>
            <a:off x="2072236" y="2615180"/>
            <a:ext cx="3734321" cy="2162477"/>
          </a:xfrm>
          <a:prstGeom prst="rect">
            <a:avLst/>
          </a:prstGeom>
        </p:spPr>
      </p:pic>
      <p:pic>
        <p:nvPicPr>
          <p:cNvPr id="10" name="Picture 9">
            <a:extLst>
              <a:ext uri="{FF2B5EF4-FFF2-40B4-BE49-F238E27FC236}">
                <a16:creationId xmlns:a16="http://schemas.microsoft.com/office/drawing/2014/main" id="{DE8A528D-3388-8155-C5C3-1361061865FB}"/>
              </a:ext>
            </a:extLst>
          </p:cNvPr>
          <p:cNvPicPr>
            <a:picLocks noChangeAspect="1"/>
          </p:cNvPicPr>
          <p:nvPr/>
        </p:nvPicPr>
        <p:blipFill>
          <a:blip r:embed="rId4"/>
          <a:stretch>
            <a:fillRect/>
          </a:stretch>
        </p:blipFill>
        <p:spPr>
          <a:xfrm>
            <a:off x="2072236" y="2538969"/>
            <a:ext cx="4229690" cy="2314898"/>
          </a:xfrm>
          <a:prstGeom prst="rect">
            <a:avLst/>
          </a:prstGeom>
        </p:spPr>
      </p:pic>
      <p:pic>
        <p:nvPicPr>
          <p:cNvPr id="12" name="Picture 11">
            <a:extLst>
              <a:ext uri="{FF2B5EF4-FFF2-40B4-BE49-F238E27FC236}">
                <a16:creationId xmlns:a16="http://schemas.microsoft.com/office/drawing/2014/main" id="{53A1137E-1CB3-E73A-2FBD-49CC4F7B22F3}"/>
              </a:ext>
            </a:extLst>
          </p:cNvPr>
          <p:cNvPicPr>
            <a:picLocks noChangeAspect="1"/>
          </p:cNvPicPr>
          <p:nvPr/>
        </p:nvPicPr>
        <p:blipFill>
          <a:blip r:embed="rId5"/>
          <a:stretch>
            <a:fillRect/>
          </a:stretch>
        </p:blipFill>
        <p:spPr>
          <a:xfrm>
            <a:off x="1913940" y="2329390"/>
            <a:ext cx="4182059" cy="2448267"/>
          </a:xfrm>
          <a:prstGeom prst="rect">
            <a:avLst/>
          </a:prstGeom>
        </p:spPr>
      </p:pic>
    </p:spTree>
    <p:extLst>
      <p:ext uri="{BB962C8B-B14F-4D97-AF65-F5344CB8AC3E}">
        <p14:creationId xmlns:p14="http://schemas.microsoft.com/office/powerpoint/2010/main" val="114439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4669</TotalTime>
  <Words>2643</Words>
  <Application>Microsoft Office PowerPoint</Application>
  <PresentationFormat>Widescreen</PresentationFormat>
  <Paragraphs>331</Paragraphs>
  <Slides>115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115</vt:i4>
      </vt:variant>
    </vt:vector>
  </HeadingPairs>
  <TitlesOfParts>
    <vt:vector size="125" baseType="lpstr">
      <vt:lpstr>Arial</vt:lpstr>
      <vt:lpstr>Arial Black</vt:lpstr>
      <vt:lpstr>Calibri</vt:lpstr>
      <vt:lpstr>Calibri Light</vt:lpstr>
      <vt:lpstr>Courier New</vt:lpstr>
      <vt:lpstr>MV Boli</vt:lpstr>
      <vt:lpstr>Open Sans</vt:lpstr>
      <vt:lpstr>Symbol</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Said F. Huda</dc:creator>
  <cp:lastModifiedBy>Said Fawzy</cp:lastModifiedBy>
  <cp:revision>202</cp:revision>
  <cp:lastPrinted>2024-04-21T09:46:57Z</cp:lastPrinted>
  <dcterms:created xsi:type="dcterms:W3CDTF">2016-11-14T07:59:55Z</dcterms:created>
  <dcterms:modified xsi:type="dcterms:W3CDTF">2024-06-26T11:39:54Z</dcterms:modified>
</cp:coreProperties>
</file>